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38"/>
  </p:notesMasterIdLst>
  <p:handoutMasterIdLst>
    <p:handoutMasterId r:id="rId39"/>
  </p:handoutMasterIdLst>
  <p:sldIdLst>
    <p:sldId id="256" r:id="rId2"/>
    <p:sldId id="259" r:id="rId3"/>
    <p:sldId id="257" r:id="rId4"/>
    <p:sldId id="269" r:id="rId5"/>
    <p:sldId id="270" r:id="rId6"/>
    <p:sldId id="271" r:id="rId7"/>
    <p:sldId id="290" r:id="rId8"/>
    <p:sldId id="291" r:id="rId9"/>
    <p:sldId id="307" r:id="rId10"/>
    <p:sldId id="272" r:id="rId11"/>
    <p:sldId id="308" r:id="rId12"/>
    <p:sldId id="266" r:id="rId13"/>
    <p:sldId id="263" r:id="rId14"/>
    <p:sldId id="264" r:id="rId15"/>
    <p:sldId id="274" r:id="rId16"/>
    <p:sldId id="276" r:id="rId17"/>
    <p:sldId id="293" r:id="rId18"/>
    <p:sldId id="296" r:id="rId19"/>
    <p:sldId id="294" r:id="rId20"/>
    <p:sldId id="297" r:id="rId21"/>
    <p:sldId id="300" r:id="rId22"/>
    <p:sldId id="298" r:id="rId23"/>
    <p:sldId id="299" r:id="rId24"/>
    <p:sldId id="301" r:id="rId25"/>
    <p:sldId id="302" r:id="rId26"/>
    <p:sldId id="303" r:id="rId27"/>
    <p:sldId id="304" r:id="rId28"/>
    <p:sldId id="306" r:id="rId29"/>
    <p:sldId id="281" r:id="rId30"/>
    <p:sldId id="283" r:id="rId31"/>
    <p:sldId id="285" r:id="rId32"/>
    <p:sldId id="287" r:id="rId33"/>
    <p:sldId id="288" r:id="rId34"/>
    <p:sldId id="289" r:id="rId35"/>
    <p:sldId id="305" r:id="rId36"/>
    <p:sldId id="2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C07"/>
    <a:srgbClr val="CC4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75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F02E58-44F4-3540-86B0-1E8AD75143E0}" type="datetimeFigureOut">
              <a:rPr lang="en-US" smtClean="0"/>
              <a:pPr/>
              <a:t>3/3/2014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DC332C-B78A-244C-8D61-2E7C2EADAA5D}" type="slidenum">
              <a:rPr lang="en-US" smtClean="0"/>
              <a:pPr/>
              <a:t>‹#›</a:t>
            </a:fld>
            <a:endParaRPr lang="en-US"/>
          </a:p>
        </p:txBody>
      </p:sp>
    </p:spTree>
    <p:extLst>
      <p:ext uri="{BB962C8B-B14F-4D97-AF65-F5344CB8AC3E}">
        <p14:creationId xmlns:p14="http://schemas.microsoft.com/office/powerpoint/2010/main" val="3812942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A2BBD-07E9-A948-A0B3-DF621C89804D}" type="datetimeFigureOut">
              <a:rPr lang="en-US" smtClean="0"/>
              <a:pPr/>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BE71F7-EE1A-F742-B69B-16D818C4F8AD}" type="slidenum">
              <a:rPr lang="en-US" smtClean="0"/>
              <a:pPr/>
              <a:t>‹#›</a:t>
            </a:fld>
            <a:endParaRPr lang="en-US"/>
          </a:p>
        </p:txBody>
      </p:sp>
    </p:spTree>
    <p:extLst>
      <p:ext uri="{BB962C8B-B14F-4D97-AF65-F5344CB8AC3E}">
        <p14:creationId xmlns:p14="http://schemas.microsoft.com/office/powerpoint/2010/main" val="1872399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1</a:t>
            </a:fld>
            <a:endParaRPr lang="en-US"/>
          </a:p>
        </p:txBody>
      </p:sp>
    </p:spTree>
    <p:extLst>
      <p:ext uri="{BB962C8B-B14F-4D97-AF65-F5344CB8AC3E}">
        <p14:creationId xmlns:p14="http://schemas.microsoft.com/office/powerpoint/2010/main" val="80965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pull out the article</a:t>
            </a:r>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21</a:t>
            </a:fld>
            <a:endParaRPr lang="en-US"/>
          </a:p>
        </p:txBody>
      </p:sp>
    </p:spTree>
    <p:extLst>
      <p:ext uri="{BB962C8B-B14F-4D97-AF65-F5344CB8AC3E}">
        <p14:creationId xmlns:p14="http://schemas.microsoft.com/office/powerpoint/2010/main" val="6486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 group practice with this statement.</a:t>
            </a:r>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23</a:t>
            </a:fld>
            <a:endParaRPr lang="en-US"/>
          </a:p>
        </p:txBody>
      </p:sp>
    </p:spTree>
    <p:extLst>
      <p:ext uri="{BB962C8B-B14F-4D97-AF65-F5344CB8AC3E}">
        <p14:creationId xmlns:p14="http://schemas.microsoft.com/office/powerpoint/2010/main" val="182388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aseline="0" dirty="0" smtClean="0"/>
              <a:t>Workplace Literacy = Workplace Education Program</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smtClean="0"/>
              <a:t>Literacy encompasses not only reading and writing, but also listening, speaking, problem solving and critical thinking skills.</a:t>
            </a:r>
          </a:p>
          <a:p>
            <a:pPr marL="171450" indent="-171450">
              <a:buFont typeface="Arial" panose="020B0604020202020204" pitchFamily="34" charset="0"/>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2ADA9C8-540E-1D44-8EA2-60327B7876C7}" type="slidenum">
              <a:rPr lang="en-US" smtClean="0"/>
              <a:pPr/>
              <a:t>29</a:t>
            </a:fld>
            <a:endParaRPr lang="en-US"/>
          </a:p>
        </p:txBody>
      </p:sp>
    </p:spTree>
    <p:extLst>
      <p:ext uri="{BB962C8B-B14F-4D97-AF65-F5344CB8AC3E}">
        <p14:creationId xmlns:p14="http://schemas.microsoft.com/office/powerpoint/2010/main" val="264831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http://www.mckinsey.com/client_service/public_sector/mckinsey_center_for_government/education_to_employment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Education to employment: We surveyed 8,000 employers, education providers, and young people and examined 100-plus innovative programs. Found that </a:t>
            </a:r>
            <a:r>
              <a:rPr lang="en-US" sz="1200" dirty="0" smtClean="0"/>
              <a:t>“while 72% of educational institutions believe recent graduates are ready for work, only 42% of employers agree.”</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ADA9C8-540E-1D44-8EA2-60327B7876C7}" type="slidenum">
              <a:rPr lang="en-US" smtClean="0"/>
              <a:pPr/>
              <a:t>30</a:t>
            </a:fld>
            <a:endParaRPr lang="en-US"/>
          </a:p>
        </p:txBody>
      </p:sp>
    </p:spTree>
    <p:extLst>
      <p:ext uri="{BB962C8B-B14F-4D97-AF65-F5344CB8AC3E}">
        <p14:creationId xmlns:p14="http://schemas.microsoft.com/office/powerpoint/2010/main" val="1789781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*ACT’s research looked at the 79% of ACT-tested 2013 high school graduates who reported a college major that they planned to pursue, comparing their ACT Interest Inventory profile with profiles of college students in the same program of study.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These</a:t>
            </a:r>
            <a:r>
              <a:rPr lang="en-US" baseline="0" dirty="0" smtClean="0"/>
              <a:t> fi</a:t>
            </a:r>
            <a:r>
              <a:rPr lang="en-US" dirty="0" smtClean="0"/>
              <a:t>ndings suggest that we need to do</a:t>
            </a:r>
            <a:r>
              <a:rPr lang="en-US" baseline="0" dirty="0" smtClean="0"/>
              <a:t> a better job of helping </a:t>
            </a:r>
            <a:r>
              <a:rPr lang="en-US" dirty="0" smtClean="0"/>
              <a:t>high school students plan for college and career.</a:t>
            </a:r>
            <a:r>
              <a:rPr lang="en-US" baseline="0" dirty="0" smtClean="0"/>
              <a:t>  </a:t>
            </a:r>
            <a:endParaRPr lang="en-US" dirty="0" smtClean="0"/>
          </a:p>
          <a:p>
            <a:pPr fontAlgn="base"/>
            <a:r>
              <a:rPr lang="en-US" sz="1200" kern="1200" dirty="0" smtClean="0">
                <a:solidFill>
                  <a:schemeClr val="tx1"/>
                </a:solidFill>
                <a:effectLst/>
                <a:latin typeface="+mn-lt"/>
                <a:ea typeface="+mn-ea"/>
                <a:cs typeface="+mn-cs"/>
              </a:rPr>
              <a:t>If students have the information they need to choose a college major that reflects their interests, they more likely to remain in their major, persist in college and complete their degree</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sym typeface="Wingdings" panose="05000000000000000000" pitchFamily="2" charset="2"/>
              </a:rPr>
              <a:t> saving time and money! No </a:t>
            </a:r>
            <a:r>
              <a:rPr lang="en-US" sz="1200" kern="1200" dirty="0" smtClean="0">
                <a:solidFill>
                  <a:schemeClr val="tx1"/>
                </a:solidFill>
                <a:effectLst/>
                <a:latin typeface="+mn-lt"/>
                <a:ea typeface="+mn-ea"/>
                <a:cs typeface="+mn-cs"/>
              </a:rPr>
              <a:t>taking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additional courses to satisfy degree requirements or even transfer to a different institution, which is increasingly important given the rising costs college.</a:t>
            </a:r>
          </a:p>
          <a:p>
            <a:pPr fontAlgn="base"/>
            <a:endParaRPr lang="en-US" sz="1200" kern="1200" dirty="0" smtClean="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a:t>
            </a:r>
            <a:r>
              <a:rPr lang="en-US" sz="1200" dirty="0" smtClean="0"/>
              <a:t>2013 survey from CareerBuilder suggests that plenty of Americans never work in the field that they prepared for in college. Among the 2,134 workers surveyed, 47% of college graduates did not find a first job that was related to their college major. What's more, 32% of college grads said that they had never worked in a field related to their majors. </a:t>
            </a:r>
          </a:p>
          <a:p>
            <a:pPr marL="0" marR="0" indent="0" algn="l" defTabSz="457200" rtl="0" eaLnBrk="1" fontAlgn="base"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base" latinLnBrk="0" hangingPunct="1">
              <a:lnSpc>
                <a:spcPct val="100000"/>
              </a:lnSpc>
              <a:spcBef>
                <a:spcPts val="0"/>
              </a:spcBef>
              <a:spcAft>
                <a:spcPts val="0"/>
              </a:spcAft>
              <a:buClrTx/>
              <a:buSzTx/>
              <a:buFontTx/>
              <a:buNone/>
              <a:tabLst/>
              <a:defRPr/>
            </a:pPr>
            <a:r>
              <a:rPr lang="en-US" sz="1200" dirty="0" smtClean="0"/>
              <a:t>3) Similarly, a 2013 study from the Federal Reserve Bank of New York 62% of college graduates with a bachelors degree were working in a field that required a college degree 27% were working in a job directly related to their college major. </a:t>
            </a:r>
          </a:p>
          <a:p>
            <a:pPr marL="0" marR="0" indent="0" algn="l" defTabSz="457200" rtl="0" eaLnBrk="1" fontAlgn="base" latinLnBrk="0" hangingPunct="1">
              <a:lnSpc>
                <a:spcPct val="100000"/>
              </a:lnSpc>
              <a:spcBef>
                <a:spcPts val="0"/>
              </a:spcBef>
              <a:spcAft>
                <a:spcPts val="0"/>
              </a:spcAft>
              <a:buClrTx/>
              <a:buSzTx/>
              <a:buFontTx/>
              <a:buNone/>
              <a:tabLst/>
              <a:defRPr/>
            </a:pPr>
            <a:endParaRPr lang="en-US" sz="1200" dirty="0" smtClean="0"/>
          </a:p>
          <a:p>
            <a:pPr fontAlgn="base"/>
            <a:endParaRPr lang="en-US" sz="1200" kern="1200" dirty="0" smtClean="0">
              <a:solidFill>
                <a:schemeClr val="tx1"/>
              </a:solidFill>
              <a:effectLst/>
              <a:latin typeface="+mn-lt"/>
              <a:ea typeface="+mn-ea"/>
              <a:cs typeface="+mn-cs"/>
            </a:endParaRPr>
          </a:p>
          <a:p>
            <a:pPr fontAlgn="base"/>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2ADA9C8-540E-1D44-8EA2-60327B7876C7}" type="slidenum">
              <a:rPr lang="en-US" smtClean="0"/>
              <a:pPr/>
              <a:t>31</a:t>
            </a:fld>
            <a:endParaRPr lang="en-US"/>
          </a:p>
        </p:txBody>
      </p:sp>
    </p:spTree>
    <p:extLst>
      <p:ext uri="{BB962C8B-B14F-4D97-AF65-F5344CB8AC3E}">
        <p14:creationId xmlns:p14="http://schemas.microsoft.com/office/powerpoint/2010/main" val="1993065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does this mean? </a:t>
            </a:r>
          </a:p>
          <a:p>
            <a:r>
              <a:rPr lang="en-US" dirty="0" smtClean="0"/>
              <a:t>We</a:t>
            </a:r>
            <a:r>
              <a:rPr lang="en-US" baseline="0" dirty="0" smtClean="0"/>
              <a:t> need to re-think how we align today’s education with today and tomorrow’s workforce needs.  We need to provide our students with a balance of academic skills and professional, career based skills in order to really prepare them to succeed in a 21</a:t>
            </a:r>
            <a:r>
              <a:rPr lang="en-US" baseline="30000" dirty="0" smtClean="0"/>
              <a:t>st</a:t>
            </a:r>
            <a:r>
              <a:rPr lang="en-US" baseline="0" dirty="0" smtClean="0"/>
              <a:t> century economy. </a:t>
            </a:r>
            <a:endParaRPr lang="en-US" dirty="0"/>
          </a:p>
        </p:txBody>
      </p:sp>
      <p:sp>
        <p:nvSpPr>
          <p:cNvPr id="4" name="Slide Number Placeholder 3"/>
          <p:cNvSpPr>
            <a:spLocks noGrp="1"/>
          </p:cNvSpPr>
          <p:nvPr>
            <p:ph type="sldNum" sz="quarter" idx="10"/>
          </p:nvPr>
        </p:nvSpPr>
        <p:spPr/>
        <p:txBody>
          <a:bodyPr/>
          <a:lstStyle/>
          <a:p>
            <a:fld id="{E2ADA9C8-540E-1D44-8EA2-60327B7876C7}" type="slidenum">
              <a:rPr lang="en-US" smtClean="0"/>
              <a:pPr/>
              <a:t>32</a:t>
            </a:fld>
            <a:endParaRPr lang="en-US"/>
          </a:p>
        </p:txBody>
      </p:sp>
    </p:spTree>
    <p:extLst>
      <p:ext uri="{BB962C8B-B14F-4D97-AF65-F5344CB8AC3E}">
        <p14:creationId xmlns:p14="http://schemas.microsoft.com/office/powerpoint/2010/main" val="804673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CTE can super charge </a:t>
            </a:r>
          </a:p>
          <a:p>
            <a:pPr marL="171450" indent="-171450">
              <a:buFontTx/>
              <a:buChar char="-"/>
            </a:pPr>
            <a:r>
              <a:rPr lang="en-US" baseline="0" dirty="0" smtClean="0"/>
              <a:t>A-G thru PBL aligned with CTE theme</a:t>
            </a:r>
          </a:p>
          <a:p>
            <a:pPr marL="171450" indent="-171450">
              <a:buFontTx/>
              <a:buChar char="-"/>
            </a:pPr>
            <a:r>
              <a:rPr lang="en-US" baseline="0" dirty="0" smtClean="0"/>
              <a:t>WBL by aligning these opportunities with the students career pathway theme.  No internships for internships sake, personalized with the interest of student in mind and reflected back in classroom learning. </a:t>
            </a:r>
          </a:p>
          <a:p>
            <a:pPr marL="171450" indent="-171450">
              <a:buFontTx/>
              <a:buChar char="-"/>
            </a:pPr>
            <a:r>
              <a:rPr lang="en-US" baseline="0" dirty="0" smtClean="0"/>
              <a:t>Support Services by infusing students career interest in tutoring for example (An engineering pathway can use Math tutors from an engineering firm? &lt;&lt; Need help with other examples. . . .&gt;&gt;</a:t>
            </a:r>
            <a:endParaRPr lang="en-US" dirty="0"/>
          </a:p>
        </p:txBody>
      </p:sp>
      <p:sp>
        <p:nvSpPr>
          <p:cNvPr id="4" name="Slide Number Placeholder 3"/>
          <p:cNvSpPr>
            <a:spLocks noGrp="1"/>
          </p:cNvSpPr>
          <p:nvPr>
            <p:ph type="sldNum" sz="quarter" idx="10"/>
          </p:nvPr>
        </p:nvSpPr>
        <p:spPr/>
        <p:txBody>
          <a:bodyPr/>
          <a:lstStyle/>
          <a:p>
            <a:fld id="{E2ADA9C8-540E-1D44-8EA2-60327B7876C7}" type="slidenum">
              <a:rPr lang="en-US" smtClean="0"/>
              <a:pPr/>
              <a:t>33</a:t>
            </a:fld>
            <a:endParaRPr lang="en-US"/>
          </a:p>
        </p:txBody>
      </p:sp>
    </p:spTree>
    <p:extLst>
      <p:ext uri="{BB962C8B-B14F-4D97-AF65-F5344CB8AC3E}">
        <p14:creationId xmlns:p14="http://schemas.microsoft.com/office/powerpoint/2010/main" val="30577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CTE can super charge </a:t>
            </a:r>
          </a:p>
          <a:p>
            <a:pPr marL="171450" indent="-171450">
              <a:buFontTx/>
              <a:buChar char="-"/>
            </a:pPr>
            <a:r>
              <a:rPr lang="en-US" baseline="0" dirty="0" smtClean="0"/>
              <a:t>A-G thru PBL aligned with CTE theme</a:t>
            </a:r>
          </a:p>
          <a:p>
            <a:pPr marL="171450" indent="-171450">
              <a:buFontTx/>
              <a:buChar char="-"/>
            </a:pPr>
            <a:r>
              <a:rPr lang="en-US" baseline="0" dirty="0" smtClean="0"/>
              <a:t>WBL by aligning these opportunities with the students career pathway theme.  No internships for internships sake, personalized with the interest of student in mind and reflected back in classroom learning. </a:t>
            </a:r>
          </a:p>
          <a:p>
            <a:pPr marL="171450" indent="-171450">
              <a:buFontTx/>
              <a:buChar char="-"/>
            </a:pPr>
            <a:r>
              <a:rPr lang="en-US" baseline="0" dirty="0" smtClean="0"/>
              <a:t>Support Services by infusing students career interest in tutoring for example (An engineering pathway can use Math tutors from an engineering firm? &lt;&lt; Need help with other examples. . . .&gt;&gt;</a:t>
            </a:r>
          </a:p>
          <a:p>
            <a:pPr marL="0" indent="0">
              <a:buFontTx/>
              <a:buNone/>
            </a:pPr>
            <a:endParaRPr lang="en-US" baseline="0" dirty="0" smtClean="0"/>
          </a:p>
          <a:p>
            <a:pPr marL="0" indent="0">
              <a:buFontTx/>
              <a:buNone/>
            </a:pPr>
            <a:r>
              <a:rPr lang="en-US" baseline="0" dirty="0" smtClean="0"/>
              <a:t>Elevating the role of CTE in high school offers students a stronger, richer education. </a:t>
            </a:r>
          </a:p>
          <a:p>
            <a:pPr marL="0" indent="0">
              <a:buFontTx/>
              <a:buNone/>
            </a:pPr>
            <a:r>
              <a:rPr lang="en-US" baseline="0" dirty="0" smtClean="0"/>
              <a:t>Opening the lines of communication and collaboration between educators and CTE practitioners as well as business/industry/labor partners increases transparency of what 21</a:t>
            </a:r>
            <a:r>
              <a:rPr lang="en-US" baseline="30000" dirty="0" smtClean="0"/>
              <a:t>st</a:t>
            </a:r>
            <a:r>
              <a:rPr lang="en-US" baseline="0" dirty="0" smtClean="0"/>
              <a:t> century career readiness looks like. </a:t>
            </a:r>
          </a:p>
        </p:txBody>
      </p:sp>
      <p:sp>
        <p:nvSpPr>
          <p:cNvPr id="4" name="Slide Number Placeholder 3"/>
          <p:cNvSpPr>
            <a:spLocks noGrp="1"/>
          </p:cNvSpPr>
          <p:nvPr>
            <p:ph type="sldNum" sz="quarter" idx="10"/>
          </p:nvPr>
        </p:nvSpPr>
        <p:spPr/>
        <p:txBody>
          <a:bodyPr/>
          <a:lstStyle/>
          <a:p>
            <a:fld id="{E2ADA9C8-540E-1D44-8EA2-60327B7876C7}" type="slidenum">
              <a:rPr lang="en-US" smtClean="0"/>
              <a:pPr/>
              <a:t>34</a:t>
            </a:fld>
            <a:endParaRPr lang="en-US"/>
          </a:p>
        </p:txBody>
      </p:sp>
    </p:spTree>
    <p:extLst>
      <p:ext uri="{BB962C8B-B14F-4D97-AF65-F5344CB8AC3E}">
        <p14:creationId xmlns:p14="http://schemas.microsoft.com/office/powerpoint/2010/main" val="179756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Geneva" charset="0"/>
                <a:cs typeface="Geneva" charset="0"/>
              </a:rPr>
              <a:t>To include in your presentation, if it feels appropriate</a:t>
            </a:r>
          </a:p>
        </p:txBody>
      </p:sp>
      <p:sp>
        <p:nvSpPr>
          <p:cNvPr id="22532" name="Slide Number Placeholder 3"/>
          <p:cNvSpPr>
            <a:spLocks noGrp="1"/>
          </p:cNvSpPr>
          <p:nvPr>
            <p:ph type="sldNum" sz="quarter" idx="5"/>
          </p:nvPr>
        </p:nvSpPr>
        <p:spPr bwMode="auto">
          <a:noFill/>
          <a:ln>
            <a:miter lim="800000"/>
            <a:headEnd/>
            <a:tailEnd/>
          </a:ln>
        </p:spPr>
        <p:txBody>
          <a:bodyPr/>
          <a:lstStyle/>
          <a:p>
            <a:fld id="{CA9F49F1-745A-B44F-9AD2-69D1F6579D6B}" type="slidenum">
              <a:rPr lang="en-US">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370706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ea typeface="Geneva" charset="0"/>
                <a:cs typeface="Geneva" charset="0"/>
              </a:rPr>
              <a:t>To include in your presentation</a:t>
            </a:r>
          </a:p>
        </p:txBody>
      </p:sp>
      <p:sp>
        <p:nvSpPr>
          <p:cNvPr id="24580" name="Slide Number Placeholder 3"/>
          <p:cNvSpPr>
            <a:spLocks noGrp="1"/>
          </p:cNvSpPr>
          <p:nvPr>
            <p:ph type="sldNum" sz="quarter" idx="5"/>
          </p:nvPr>
        </p:nvSpPr>
        <p:spPr bwMode="auto">
          <a:noFill/>
          <a:ln>
            <a:miter lim="800000"/>
            <a:headEnd/>
            <a:tailEnd/>
          </a:ln>
        </p:spPr>
        <p:txBody>
          <a:bodyPr/>
          <a:lstStyle/>
          <a:p>
            <a:fld id="{A8A579BD-63EC-6C43-A41B-0FE700390EDD}" type="slidenum">
              <a:rPr lang="en-US">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297468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8</a:t>
            </a:fld>
            <a:endParaRPr lang="en-US"/>
          </a:p>
        </p:txBody>
      </p:sp>
    </p:spTree>
    <p:extLst>
      <p:ext uri="{BB962C8B-B14F-4D97-AF65-F5344CB8AC3E}">
        <p14:creationId xmlns:p14="http://schemas.microsoft.com/office/powerpoint/2010/main" val="3419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9</a:t>
            </a:fld>
            <a:endParaRPr lang="en-US"/>
          </a:p>
        </p:txBody>
      </p:sp>
    </p:spTree>
    <p:extLst>
      <p:ext uri="{BB962C8B-B14F-4D97-AF65-F5344CB8AC3E}">
        <p14:creationId xmlns:p14="http://schemas.microsoft.com/office/powerpoint/2010/main" val="284067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11</a:t>
            </a:fld>
            <a:endParaRPr lang="en-US"/>
          </a:p>
        </p:txBody>
      </p:sp>
    </p:spTree>
    <p:extLst>
      <p:ext uri="{BB962C8B-B14F-4D97-AF65-F5344CB8AC3E}">
        <p14:creationId xmlns:p14="http://schemas.microsoft.com/office/powerpoint/2010/main" val="354473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Lexile</a:t>
            </a:r>
            <a:r>
              <a:rPr lang="en-US" dirty="0" smtClean="0"/>
              <a:t> measure was created and trademarked by </a:t>
            </a:r>
            <a:r>
              <a:rPr lang="en-US" dirty="0" err="1" smtClean="0"/>
              <a:t>MetaMetrics</a:t>
            </a:r>
            <a:r>
              <a:rPr lang="en-US" dirty="0" smtClean="0"/>
              <a:t>, an educational measurement and research organization that develops scientific measures of student achievement and complimentary technologies.</a:t>
            </a:r>
          </a:p>
          <a:p>
            <a:r>
              <a:rPr lang="en-US" dirty="0" smtClean="0"/>
              <a:t>A </a:t>
            </a:r>
            <a:r>
              <a:rPr lang="en-US" dirty="0" err="1" smtClean="0"/>
              <a:t>Lexile</a:t>
            </a:r>
            <a:r>
              <a:rPr lang="en-US" dirty="0" smtClean="0"/>
              <a:t> measure is a valuable piece of information about either an individual's reading ability or the difficulty of a text, like a book or magazine article.</a:t>
            </a:r>
          </a:p>
          <a:p>
            <a:r>
              <a:rPr lang="en-US" dirty="0" smtClean="0"/>
              <a:t>What do</a:t>
            </a:r>
            <a:r>
              <a:rPr lang="en-US" baseline="0" dirty="0" smtClean="0"/>
              <a:t> you see in this slide? What do you think it means?</a:t>
            </a:r>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12</a:t>
            </a:fld>
            <a:endParaRPr lang="en-US"/>
          </a:p>
        </p:txBody>
      </p:sp>
    </p:spTree>
    <p:extLst>
      <p:ext uri="{BB962C8B-B14F-4D97-AF65-F5344CB8AC3E}">
        <p14:creationId xmlns:p14="http://schemas.microsoft.com/office/powerpoint/2010/main" val="84579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focused</a:t>
            </a:r>
            <a:r>
              <a:rPr lang="en-US" baseline="0" dirty="0" smtClean="0"/>
              <a:t> on those jobs that provide the potential for career advancements, and are projected to increase in the future (dept. of labor).  Includes jobs that do not require a BA  but are likely to require some level of CTE and/or on-the-job experience, or an AA (e.g., electrician, construction workers, plumbers).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a:t>
            </a:r>
            <a:r>
              <a:rPr lang="en-US" dirty="0" smtClean="0"/>
              <a:t>According to the Dept. of Labor Statistics, growing demand for STEM professionals </a:t>
            </a:r>
          </a:p>
          <a:p>
            <a:endParaRPr lang="en-US" dirty="0"/>
          </a:p>
        </p:txBody>
      </p:sp>
      <p:sp>
        <p:nvSpPr>
          <p:cNvPr id="4" name="Slide Number Placeholder 3"/>
          <p:cNvSpPr>
            <a:spLocks noGrp="1"/>
          </p:cNvSpPr>
          <p:nvPr>
            <p:ph type="sldNum" sz="quarter" idx="10"/>
          </p:nvPr>
        </p:nvSpPr>
        <p:spPr/>
        <p:txBody>
          <a:bodyPr/>
          <a:lstStyle/>
          <a:p>
            <a:fld id="{8F790946-F65D-48A5-92F4-9381FACB954E}" type="slidenum">
              <a:rPr lang="en-US" smtClean="0"/>
              <a:pPr/>
              <a:t>15</a:t>
            </a:fld>
            <a:endParaRPr lang="en-US"/>
          </a:p>
        </p:txBody>
      </p:sp>
    </p:spTree>
    <p:extLst>
      <p:ext uri="{BB962C8B-B14F-4D97-AF65-F5344CB8AC3E}">
        <p14:creationId xmlns:p14="http://schemas.microsoft.com/office/powerpoint/2010/main" val="2926141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Zone 3 or Level 3 types of employment, construction, etc. jobs that have a career ladder</a:t>
            </a:r>
            <a:endParaRPr lang="en-US" dirty="0"/>
          </a:p>
        </p:txBody>
      </p:sp>
      <p:sp>
        <p:nvSpPr>
          <p:cNvPr id="4" name="Slide Number Placeholder 3"/>
          <p:cNvSpPr>
            <a:spLocks noGrp="1"/>
          </p:cNvSpPr>
          <p:nvPr>
            <p:ph type="sldNum" sz="quarter" idx="10"/>
          </p:nvPr>
        </p:nvSpPr>
        <p:spPr/>
        <p:txBody>
          <a:bodyPr/>
          <a:lstStyle/>
          <a:p>
            <a:fld id="{12BE71F7-EE1A-F742-B69B-16D818C4F8AD}" type="slidenum">
              <a:rPr lang="en-US" smtClean="0"/>
              <a:pPr/>
              <a:t>16</a:t>
            </a:fld>
            <a:endParaRPr lang="en-US"/>
          </a:p>
        </p:txBody>
      </p:sp>
    </p:spTree>
    <p:extLst>
      <p:ext uri="{BB962C8B-B14F-4D97-AF65-F5344CB8AC3E}">
        <p14:creationId xmlns:p14="http://schemas.microsoft.com/office/powerpoint/2010/main" val="1178257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DB96AFC-007F-854A-A959-078DFB2FBEF1}" type="datetimeFigureOut">
              <a:rPr lang="en-US" smtClean="0"/>
              <a:pPr/>
              <a:t>3/3/2014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34802-1B5E-DD4A-A2AE-4D4FE57212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DB96AFC-007F-854A-A959-078DFB2FBEF1}" type="datetimeFigureOut">
              <a:rPr lang="en-US" smtClean="0"/>
              <a:pPr/>
              <a:t>3/3/2014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34802-1B5E-DD4A-A2AE-4D4FE572120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Click icon to add picture</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Click icon to add picture</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Click icon to add picture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4802-1B5E-DD4A-A2AE-4D4FE57212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4802-1B5E-DD4A-A2AE-4D4FE572120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4802-1B5E-DD4A-A2AE-4D4FE572120F}"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34802-1B5E-DD4A-A2AE-4D4FE572120F}"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Click icon to add picture</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Click icon to add picture</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5DB96AFC-007F-854A-A959-078DFB2FBEF1}" type="datetimeFigureOut">
              <a:rPr lang="en-US" smtClean="0"/>
              <a:pPr/>
              <a:t>3/3/2014</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AE34802-1B5E-DD4A-A2AE-4D4FE572120F}"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DB96AFC-007F-854A-A959-078DFB2FBEF1}" type="datetimeFigureOut">
              <a:rPr lang="en-US" smtClean="0"/>
              <a:pPr/>
              <a:t>3/3/2014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34802-1B5E-DD4A-A2AE-4D4FE572120F}"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AE34802-1B5E-DD4A-A2AE-4D4FE57212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DB96AFC-007F-854A-A959-078DFB2FBEF1}" type="datetimeFigureOut">
              <a:rPr lang="en-US" smtClean="0"/>
              <a:pPr/>
              <a:t>3/3/2014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34802-1B5E-DD4A-A2AE-4D4FE572120F}"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5DB96AFC-007F-854A-A959-078DFB2FBEF1}" type="datetimeFigureOut">
              <a:rPr lang="en-US" smtClean="0"/>
              <a:pPr/>
              <a:t>3/3/2014</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AE34802-1B5E-DD4A-A2AE-4D4FE57212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orkplace-literacy.co.nz/workplace-literacy.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t.org/newsroom/releases/view.php?lang=english&amp;p=306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4481744"/>
            <a:ext cx="6248401" cy="1076374"/>
          </a:xfrm>
        </p:spPr>
        <p:txBody>
          <a:bodyPr>
            <a:noAutofit/>
          </a:bodyPr>
          <a:lstStyle/>
          <a:p>
            <a:r>
              <a:rPr lang="en-US" b="1" dirty="0" smtClean="0">
                <a:ln>
                  <a:solidFill>
                    <a:schemeClr val="accent1">
                      <a:lumMod val="60000"/>
                      <a:lumOff val="40000"/>
                    </a:schemeClr>
                  </a:solidFill>
                </a:ln>
                <a:solidFill>
                  <a:schemeClr val="accent1">
                    <a:lumMod val="75000"/>
                  </a:schemeClr>
                </a:solidFill>
                <a:ea typeface="Verdana"/>
                <a:cs typeface="Verdana"/>
              </a:rPr>
              <a:t>CTE for All: Applying Academics </a:t>
            </a:r>
            <a:br>
              <a:rPr lang="en-US" b="1" dirty="0" smtClean="0">
                <a:ln>
                  <a:solidFill>
                    <a:schemeClr val="accent1">
                      <a:lumMod val="60000"/>
                      <a:lumOff val="40000"/>
                    </a:schemeClr>
                  </a:solidFill>
                </a:ln>
                <a:solidFill>
                  <a:schemeClr val="accent1">
                    <a:lumMod val="75000"/>
                  </a:schemeClr>
                </a:solidFill>
                <a:ea typeface="Verdana"/>
                <a:cs typeface="Verdana"/>
              </a:rPr>
            </a:br>
            <a:r>
              <a:rPr lang="en-US" b="1" dirty="0" smtClean="0">
                <a:ln>
                  <a:solidFill>
                    <a:schemeClr val="accent1">
                      <a:lumMod val="60000"/>
                      <a:lumOff val="40000"/>
                    </a:schemeClr>
                  </a:solidFill>
                </a:ln>
                <a:solidFill>
                  <a:schemeClr val="accent1">
                    <a:lumMod val="75000"/>
                  </a:schemeClr>
                </a:solidFill>
                <a:ea typeface="Verdana"/>
                <a:cs typeface="Verdana"/>
              </a:rPr>
              <a:t>in a Real World Context</a:t>
            </a:r>
            <a:endParaRPr lang="en-US" b="1" dirty="0">
              <a:ln>
                <a:solidFill>
                  <a:schemeClr val="accent1">
                    <a:lumMod val="60000"/>
                    <a:lumOff val="40000"/>
                  </a:schemeClr>
                </a:solidFill>
              </a:ln>
              <a:solidFill>
                <a:schemeClr val="accent1">
                  <a:lumMod val="75000"/>
                </a:schemeClr>
              </a:solidFill>
            </a:endParaRPr>
          </a:p>
        </p:txBody>
      </p:sp>
      <p:sp>
        <p:nvSpPr>
          <p:cNvPr id="3" name="Subtitle 2"/>
          <p:cNvSpPr>
            <a:spLocks noGrp="1"/>
          </p:cNvSpPr>
          <p:nvPr>
            <p:ph type="subTitle" idx="1"/>
          </p:nvPr>
        </p:nvSpPr>
        <p:spPr>
          <a:xfrm>
            <a:off x="2912533" y="5558119"/>
            <a:ext cx="5926667" cy="995082"/>
          </a:xfrm>
        </p:spPr>
        <p:txBody>
          <a:bodyPr>
            <a:normAutofit fontScale="92500" lnSpcReduction="20000"/>
          </a:bodyPr>
          <a:lstStyle/>
          <a:p>
            <a:pPr algn="r"/>
            <a:r>
              <a:rPr lang="en-US" sz="2400" dirty="0" smtClean="0">
                <a:ln>
                  <a:solidFill>
                    <a:srgbClr val="FF6600"/>
                  </a:solidFill>
                </a:ln>
                <a:solidFill>
                  <a:srgbClr val="CC4D20"/>
                </a:solidFill>
              </a:rPr>
              <a:t>Presenters: Dr. Tameka </a:t>
            </a:r>
            <a:r>
              <a:rPr lang="en-US" sz="2400" dirty="0" err="1" smtClean="0">
                <a:ln>
                  <a:solidFill>
                    <a:srgbClr val="FF6600"/>
                  </a:solidFill>
                </a:ln>
                <a:solidFill>
                  <a:srgbClr val="CC4D20"/>
                </a:solidFill>
              </a:rPr>
              <a:t>McGlawn</a:t>
            </a:r>
            <a:r>
              <a:rPr lang="en-US" sz="2400" dirty="0" smtClean="0">
                <a:ln>
                  <a:solidFill>
                    <a:srgbClr val="FF6600"/>
                  </a:solidFill>
                </a:ln>
                <a:solidFill>
                  <a:srgbClr val="CC4D20"/>
                </a:solidFill>
              </a:rPr>
              <a:t> </a:t>
            </a:r>
          </a:p>
          <a:p>
            <a:pPr algn="r"/>
            <a:r>
              <a:rPr lang="en-US" sz="2400" dirty="0" smtClean="0">
                <a:ln>
                  <a:solidFill>
                    <a:srgbClr val="FF6600"/>
                  </a:solidFill>
                </a:ln>
                <a:solidFill>
                  <a:srgbClr val="CC4D20"/>
                </a:solidFill>
              </a:rPr>
              <a:t>Jeanne Fauci and Dr. Talma Shultz </a:t>
            </a:r>
          </a:p>
          <a:p>
            <a:pPr algn="r"/>
            <a:r>
              <a:rPr lang="en-US" sz="2400" dirty="0" smtClean="0">
                <a:ln>
                  <a:solidFill>
                    <a:srgbClr val="FF6600"/>
                  </a:solidFill>
                </a:ln>
                <a:solidFill>
                  <a:srgbClr val="CC4D20"/>
                </a:solidFill>
              </a:rPr>
              <a:t>Leslie Flores Valmonte</a:t>
            </a:r>
            <a:endParaRPr lang="en-US" sz="2400" dirty="0">
              <a:ln>
                <a:solidFill>
                  <a:srgbClr val="FF6600"/>
                </a:solidFill>
              </a:ln>
              <a:solidFill>
                <a:srgbClr val="CC4D20"/>
              </a:solidFill>
            </a:endParaRPr>
          </a:p>
        </p:txBody>
      </p:sp>
      <p:sp>
        <p:nvSpPr>
          <p:cNvPr id="5" name="TextBox 4"/>
          <p:cNvSpPr txBox="1"/>
          <p:nvPr/>
        </p:nvSpPr>
        <p:spPr>
          <a:xfrm>
            <a:off x="6841066" y="321732"/>
            <a:ext cx="1998133" cy="1913467"/>
          </a:xfrm>
          <a:prstGeom prst="rect">
            <a:avLst/>
          </a:prstGeom>
          <a:noFill/>
        </p:spPr>
        <p:txBody>
          <a:bodyPr wrap="square" rtlCol="0">
            <a:spAutoFit/>
          </a:bodyPr>
          <a:lstStyle/>
          <a:p>
            <a:endParaRPr lang="en-US" dirty="0"/>
          </a:p>
        </p:txBody>
      </p:sp>
      <p:pic>
        <p:nvPicPr>
          <p:cNvPr id="6" name="Picture 3"/>
          <p:cNvPicPr>
            <a:picLocks noChangeAspect="1" noChangeArrowheads="1"/>
          </p:cNvPicPr>
          <p:nvPr/>
        </p:nvPicPr>
        <p:blipFill>
          <a:blip r:embed="rId3"/>
          <a:srcRect l="13020" r="22495"/>
          <a:stretch>
            <a:fillRect/>
          </a:stretch>
        </p:blipFill>
        <p:spPr bwMode="auto">
          <a:xfrm>
            <a:off x="270935" y="154529"/>
            <a:ext cx="4224865" cy="4363041"/>
          </a:xfrm>
          <a:prstGeom prst="rect">
            <a:avLst/>
          </a:prstGeom>
          <a:noFill/>
          <a:ln w="9525">
            <a:noFill/>
            <a:miter lim="800000"/>
            <a:headEnd/>
            <a:tailEnd/>
          </a:ln>
        </p:spPr>
      </p:pic>
      <p:pic>
        <p:nvPicPr>
          <p:cNvPr id="8" name="Picture 5"/>
          <p:cNvPicPr>
            <a:picLocks noChangeAspect="1" noChangeArrowheads="1"/>
          </p:cNvPicPr>
          <p:nvPr/>
        </p:nvPicPr>
        <p:blipFill>
          <a:blip r:embed="rId4"/>
          <a:srcRect l="18222" r="16762"/>
          <a:stretch>
            <a:fillRect/>
          </a:stretch>
        </p:blipFill>
        <p:spPr bwMode="auto">
          <a:xfrm>
            <a:off x="4580466" y="2252132"/>
            <a:ext cx="2149833" cy="2229612"/>
          </a:xfrm>
          <a:prstGeom prst="rect">
            <a:avLst/>
          </a:prstGeom>
          <a:noFill/>
          <a:ln w="9525">
            <a:noFill/>
            <a:miter lim="800000"/>
            <a:headEnd/>
            <a:tailEnd/>
          </a:ln>
        </p:spPr>
      </p:pic>
      <p:sp>
        <p:nvSpPr>
          <p:cNvPr id="10" name="TextBox 9"/>
          <p:cNvSpPr txBox="1"/>
          <p:nvPr/>
        </p:nvSpPr>
        <p:spPr>
          <a:xfrm>
            <a:off x="4580465" y="239181"/>
            <a:ext cx="2130891" cy="20115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US" dirty="0"/>
          </a:p>
        </p:txBody>
      </p:sp>
      <p:pic>
        <p:nvPicPr>
          <p:cNvPr id="13" name="Picture 12" descr="untitled-0967-1024x682.jpg"/>
          <p:cNvPicPr>
            <a:picLocks/>
          </p:cNvPicPr>
          <p:nvPr/>
        </p:nvPicPr>
        <p:blipFill>
          <a:blip r:embed="rId5"/>
          <a:srcRect l="26852" t="9544" r="25185" b="14966"/>
          <a:stretch>
            <a:fillRect/>
          </a:stretch>
        </p:blipFill>
        <p:spPr>
          <a:xfrm>
            <a:off x="6815674" y="239177"/>
            <a:ext cx="2039318" cy="2070641"/>
          </a:xfrm>
          <a:prstGeom prst="rect">
            <a:avLst/>
          </a:prstGeom>
        </p:spPr>
      </p:pic>
      <p:sp>
        <p:nvSpPr>
          <p:cNvPr id="9" name="TextBox 8"/>
          <p:cNvSpPr txBox="1"/>
          <p:nvPr/>
        </p:nvSpPr>
        <p:spPr>
          <a:xfrm>
            <a:off x="6841067" y="2912533"/>
            <a:ext cx="1998132" cy="369332"/>
          </a:xfrm>
          <a:prstGeom prst="rect">
            <a:avLst/>
          </a:prstGeom>
          <a:noFill/>
        </p:spPr>
        <p:txBody>
          <a:bodyPr wrap="square" rtlCol="0">
            <a:spAutoFit/>
          </a:bodyPr>
          <a:lstStyle/>
          <a:p>
            <a:pPr algn="ctr"/>
            <a:r>
              <a:rPr lang="en-US" b="1" dirty="0" smtClean="0"/>
              <a:t>March 3, 2014</a:t>
            </a:r>
            <a:endParaRPr lang="en-US" b="1" dirty="0"/>
          </a:p>
        </p:txBody>
      </p:sp>
    </p:spTree>
    <p:extLst>
      <p:ext uri="{BB962C8B-B14F-4D97-AF65-F5344CB8AC3E}">
        <p14:creationId xmlns:p14="http://schemas.microsoft.com/office/powerpoint/2010/main" val="847452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40268"/>
            <a:ext cx="7556313" cy="1159932"/>
          </a:xfrm>
        </p:spPr>
        <p:txBody>
          <a:bodyPr/>
          <a:lstStyle/>
          <a:p>
            <a:r>
              <a:rPr lang="en-US" dirty="0" smtClean="0"/>
              <a:t>What are we doing about this ? Common Core</a:t>
            </a:r>
            <a:endParaRPr lang="en-US" dirty="0"/>
          </a:p>
        </p:txBody>
      </p:sp>
      <p:sp>
        <p:nvSpPr>
          <p:cNvPr id="3" name="Content Placeholder 2"/>
          <p:cNvSpPr>
            <a:spLocks noGrp="1"/>
          </p:cNvSpPr>
          <p:nvPr>
            <p:ph idx="1"/>
          </p:nvPr>
        </p:nvSpPr>
        <p:spPr>
          <a:xfrm>
            <a:off x="498474" y="1862666"/>
            <a:ext cx="8425393" cy="4263497"/>
          </a:xfrm>
        </p:spPr>
        <p:txBody>
          <a:bodyPr>
            <a:noAutofit/>
          </a:bodyPr>
          <a:lstStyle/>
          <a:p>
            <a:r>
              <a:rPr lang="en-US" sz="2200" dirty="0" smtClean="0">
                <a:solidFill>
                  <a:schemeClr val="tx2">
                    <a:lumMod val="75000"/>
                  </a:schemeClr>
                </a:solidFill>
              </a:rPr>
              <a:t>Common Core was designed to ensure that students are college and career ready and can succeed in entry-level, credit-bearing, academic college courses and workforce training programs. </a:t>
            </a:r>
          </a:p>
          <a:p>
            <a:r>
              <a:rPr lang="en-US" sz="2200" dirty="0" smtClean="0">
                <a:solidFill>
                  <a:schemeClr val="tx2">
                    <a:lumMod val="75000"/>
                  </a:schemeClr>
                </a:solidFill>
              </a:rPr>
              <a:t>Students are prepared to enroll in postsecondary education without remediation and prepared for careers with competitive, livable salaries and opportunities for advancement in a growing or sustainable industry. </a:t>
            </a:r>
          </a:p>
          <a:p>
            <a:r>
              <a:rPr lang="en-US" sz="2200" dirty="0" smtClean="0">
                <a:solidFill>
                  <a:schemeClr val="tx2">
                    <a:lumMod val="75000"/>
                  </a:schemeClr>
                </a:solidFill>
              </a:rPr>
              <a:t>Common Core reading standards place a heavy emphasis on the ability to comprehend complex texts. Research shows that students who can comprehend complex texts are more likely to be successful after high school (ACT, 2006).</a:t>
            </a:r>
          </a:p>
          <a:p>
            <a:endParaRPr lang="en-US" sz="2400" dirty="0" smtClean="0"/>
          </a:p>
          <a:p>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CTE &amp; Common Core</a:t>
            </a:r>
            <a:endParaRPr lang="en-US" dirty="0"/>
          </a:p>
        </p:txBody>
      </p:sp>
      <p:sp>
        <p:nvSpPr>
          <p:cNvPr id="3" name="Content Placeholder 2"/>
          <p:cNvSpPr>
            <a:spLocks noGrp="1"/>
          </p:cNvSpPr>
          <p:nvPr>
            <p:ph idx="1"/>
          </p:nvPr>
        </p:nvSpPr>
        <p:spPr>
          <a:xfrm>
            <a:off x="498474" y="1600200"/>
            <a:ext cx="7781926" cy="4953000"/>
          </a:xfrm>
        </p:spPr>
        <p:txBody>
          <a:bodyPr anchor="t">
            <a:normAutofit lnSpcReduction="10000"/>
          </a:bodyPr>
          <a:lstStyle/>
          <a:p>
            <a:r>
              <a:rPr lang="en-US" sz="2200" dirty="0" smtClean="0"/>
              <a:t>Inclusion of the high-level foundation standards in all CTE courses ensures that students, possessing both academic and career technical skills and knowledge, will be well prepared for success in the twenty-first century labor market. </a:t>
            </a:r>
          </a:p>
          <a:p>
            <a:r>
              <a:rPr lang="en-US" sz="2200" dirty="0" smtClean="0"/>
              <a:t>CTE can teach foundation skills through application. Most students—indeed, most adults—learn best by doing, and CTE courses offer that opportunity in ways that traditional courses can seldom equal. </a:t>
            </a:r>
          </a:p>
          <a:p>
            <a:pPr>
              <a:spcAft>
                <a:spcPts val="600"/>
              </a:spcAft>
            </a:pPr>
            <a:r>
              <a:rPr lang="en-US" sz="2200" dirty="0" smtClean="0"/>
              <a:t>The technical reading and computational skills required for jobs that pay a living wage are remarkably similar to those required for credit-bearing college courses.</a:t>
            </a:r>
          </a:p>
          <a:p>
            <a:pPr algn="r">
              <a:buNone/>
            </a:pPr>
            <a:r>
              <a:rPr lang="en-US" sz="1600" dirty="0" smtClean="0"/>
              <a:t>Career Technical Education Framework for California Public Schools, CDE, 2007 </a:t>
            </a:r>
          </a:p>
          <a:p>
            <a:pPr algn="r"/>
            <a:endParaRPr lang="en-US" dirty="0" smtClean="0"/>
          </a:p>
          <a:p>
            <a:endParaRPr lang="en-US" dirty="0" smtClean="0"/>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2005-06 </a:t>
            </a:r>
            <a:r>
              <a:rPr lang="en-US" dirty="0" err="1" smtClean="0"/>
              <a:t>Lexile</a:t>
            </a:r>
            <a:r>
              <a:rPr lang="en-US" dirty="0" smtClean="0"/>
              <a:t> Framework for Reading Study Summary</a:t>
            </a:r>
            <a:endParaRPr lang="en-US" dirty="0"/>
          </a:p>
        </p:txBody>
      </p:sp>
      <p:pic>
        <p:nvPicPr>
          <p:cNvPr id="4" name="Content Placeholder 3"/>
          <p:cNvPicPr>
            <a:picLocks noGrp="1" noChangeAspect="1"/>
          </p:cNvPicPr>
          <p:nvPr>
            <p:ph idx="1"/>
          </p:nvPr>
        </p:nvPicPr>
        <p:blipFill>
          <a:blip r:embed="rId3">
            <a:duotone>
              <a:schemeClr val="accent1">
                <a:shade val="45000"/>
                <a:satMod val="135000"/>
              </a:schemeClr>
              <a:prstClr val="white"/>
            </a:duotone>
            <a:lum contrast="47000"/>
          </a:blip>
          <a:srcRect t="13219" b="2598"/>
          <a:stretch>
            <a:fillRect/>
          </a:stretch>
        </p:blipFill>
        <p:spPr>
          <a:xfrm>
            <a:off x="498474" y="1833104"/>
            <a:ext cx="7556313" cy="4770896"/>
          </a:xfrm>
        </p:spPr>
      </p:pic>
    </p:spTree>
    <p:extLst>
      <p:ext uri="{BB962C8B-B14F-4D97-AF65-F5344CB8AC3E}">
        <p14:creationId xmlns:p14="http://schemas.microsoft.com/office/powerpoint/2010/main" val="403767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62000"/>
            <a:ext cx="7556313" cy="846667"/>
          </a:xfrm>
        </p:spPr>
        <p:txBody>
          <a:bodyPr/>
          <a:lstStyle/>
          <a:p>
            <a:r>
              <a:rPr lang="en-US" dirty="0" smtClean="0"/>
              <a:t>Entry Level </a:t>
            </a:r>
            <a:r>
              <a:rPr lang="en-US" dirty="0" err="1" smtClean="0"/>
              <a:t>Lexiles</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9148506"/>
              </p:ext>
            </p:extLst>
          </p:nvPr>
        </p:nvGraphicFramePr>
        <p:xfrm>
          <a:off x="579696" y="2302932"/>
          <a:ext cx="7475091" cy="3805998"/>
        </p:xfrm>
        <a:graphic>
          <a:graphicData uri="http://schemas.openxmlformats.org/drawingml/2006/table">
            <a:tbl>
              <a:tblPr firstRow="1" bandRow="1">
                <a:tableStyleId>{5C22544A-7EE6-4342-B048-85BDC9FD1C3A}</a:tableStyleId>
              </a:tblPr>
              <a:tblGrid>
                <a:gridCol w="3681072"/>
                <a:gridCol w="3794019"/>
              </a:tblGrid>
              <a:tr h="1268666">
                <a:tc>
                  <a:txBody>
                    <a:bodyPr/>
                    <a:lstStyle/>
                    <a:p>
                      <a:r>
                        <a:rPr lang="en-US" sz="2800" dirty="0" smtClean="0"/>
                        <a:t>        Manufacturing</a:t>
                      </a:r>
                      <a:endParaRPr lang="en-US" sz="2800" dirty="0"/>
                    </a:p>
                  </a:txBody>
                  <a:tcPr/>
                </a:tc>
                <a:tc>
                  <a:txBody>
                    <a:bodyPr/>
                    <a:lstStyle/>
                    <a:p>
                      <a:r>
                        <a:rPr lang="en-US" sz="2800" dirty="0" smtClean="0"/>
                        <a:t>           1280-1330</a:t>
                      </a:r>
                      <a:endParaRPr lang="en-US" sz="2800" dirty="0"/>
                    </a:p>
                  </a:txBody>
                  <a:tcPr/>
                </a:tc>
              </a:tr>
              <a:tr h="1268666">
                <a:tc>
                  <a:txBody>
                    <a:bodyPr/>
                    <a:lstStyle/>
                    <a:p>
                      <a:r>
                        <a:rPr lang="en-US" sz="2800" dirty="0" smtClean="0"/>
                        <a:t>         Construction</a:t>
                      </a:r>
                      <a:endParaRPr lang="en-US" sz="2800" dirty="0"/>
                    </a:p>
                  </a:txBody>
                  <a:tcPr/>
                </a:tc>
                <a:tc>
                  <a:txBody>
                    <a:bodyPr/>
                    <a:lstStyle/>
                    <a:p>
                      <a:r>
                        <a:rPr lang="en-US" sz="2800" dirty="0" smtClean="0"/>
                        <a:t>           1280-1330</a:t>
                      </a:r>
                      <a:endParaRPr lang="en-US" sz="2800" dirty="0"/>
                    </a:p>
                  </a:txBody>
                  <a:tcPr/>
                </a:tc>
              </a:tr>
              <a:tr h="1268666">
                <a:tc>
                  <a:txBody>
                    <a:bodyPr/>
                    <a:lstStyle/>
                    <a:p>
                      <a:r>
                        <a:rPr lang="en-US" sz="2800" dirty="0" smtClean="0"/>
                        <a:t>       Human Services</a:t>
                      </a:r>
                      <a:endParaRPr lang="en-US" sz="2800" dirty="0"/>
                    </a:p>
                  </a:txBody>
                  <a:tcPr/>
                </a:tc>
                <a:tc>
                  <a:txBody>
                    <a:bodyPr/>
                    <a:lstStyle/>
                    <a:p>
                      <a:r>
                        <a:rPr lang="en-US" sz="2800" dirty="0" smtClean="0"/>
                        <a:t>           1000-1140</a:t>
                      </a:r>
                      <a:endParaRPr lang="en-US" sz="2800" dirty="0"/>
                    </a:p>
                  </a:txBody>
                  <a:tcPr/>
                </a:tc>
              </a:tr>
            </a:tbl>
          </a:graphicData>
        </a:graphic>
      </p:graphicFrame>
    </p:spTree>
    <p:extLst>
      <p:ext uri="{BB962C8B-B14F-4D97-AF65-F5344CB8AC3E}">
        <p14:creationId xmlns:p14="http://schemas.microsoft.com/office/powerpoint/2010/main" val="718593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Text Complexity Grade Bands and  </a:t>
            </a:r>
            <a:r>
              <a:rPr lang="en-US" dirty="0"/>
              <a:t>A</a:t>
            </a:r>
            <a:r>
              <a:rPr lang="en-US" dirty="0" smtClean="0"/>
              <a:t>ssociated </a:t>
            </a:r>
            <a:r>
              <a:rPr lang="en-US" dirty="0" err="1" smtClean="0"/>
              <a:t>Lexile</a:t>
            </a:r>
            <a:r>
              <a:rPr lang="en-US" dirty="0" smtClean="0"/>
              <a:t> Ranges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4388660"/>
              </p:ext>
            </p:extLst>
          </p:nvPr>
        </p:nvGraphicFramePr>
        <p:xfrm>
          <a:off x="498474" y="1969443"/>
          <a:ext cx="7941477" cy="3571239"/>
        </p:xfrm>
        <a:graphic>
          <a:graphicData uri="http://schemas.openxmlformats.org/drawingml/2006/table">
            <a:tbl>
              <a:tblPr firstRow="1" bandRow="1">
                <a:tableStyleId>{5C22544A-7EE6-4342-B048-85BDC9FD1C3A}</a:tableStyleId>
              </a:tblPr>
              <a:tblGrid>
                <a:gridCol w="2295526"/>
                <a:gridCol w="2653074"/>
                <a:gridCol w="2992877"/>
              </a:tblGrid>
              <a:tr h="370840">
                <a:tc>
                  <a:txBody>
                    <a:bodyPr/>
                    <a:lstStyle/>
                    <a:p>
                      <a:pPr algn="ctr"/>
                      <a:r>
                        <a:rPr lang="en-US" dirty="0" smtClean="0"/>
                        <a:t>Text complexity Grade Band</a:t>
                      </a:r>
                      <a:r>
                        <a:rPr lang="en-US" baseline="0" dirty="0" smtClean="0"/>
                        <a:t> in the Standards</a:t>
                      </a:r>
                      <a:endParaRPr lang="en-US" dirty="0"/>
                    </a:p>
                  </a:txBody>
                  <a:tcPr/>
                </a:tc>
                <a:tc>
                  <a:txBody>
                    <a:bodyPr/>
                    <a:lstStyle/>
                    <a:p>
                      <a:pPr algn="ctr"/>
                      <a:r>
                        <a:rPr lang="en-US" dirty="0" smtClean="0"/>
                        <a:t>Old </a:t>
                      </a:r>
                      <a:r>
                        <a:rPr lang="en-US" dirty="0" err="1" smtClean="0"/>
                        <a:t>Lexile</a:t>
                      </a:r>
                      <a:r>
                        <a:rPr lang="en-US" dirty="0" smtClean="0"/>
                        <a:t> Ranges</a:t>
                      </a:r>
                      <a:endParaRPr lang="en-US" dirty="0"/>
                    </a:p>
                  </a:txBody>
                  <a:tcPr/>
                </a:tc>
                <a:tc>
                  <a:txBody>
                    <a:bodyPr/>
                    <a:lstStyle/>
                    <a:p>
                      <a:pPr algn="ctr"/>
                      <a:r>
                        <a:rPr lang="en-US" dirty="0" err="1" smtClean="0"/>
                        <a:t>Lexile</a:t>
                      </a:r>
                      <a:r>
                        <a:rPr lang="en-US" dirty="0" smtClean="0"/>
                        <a:t> ranges aligned</a:t>
                      </a:r>
                      <a:r>
                        <a:rPr lang="en-US" baseline="0" dirty="0" smtClean="0"/>
                        <a:t> to College and Career Readiness Expectations</a:t>
                      </a:r>
                      <a:endParaRPr lang="en-US" dirty="0"/>
                    </a:p>
                  </a:txBody>
                  <a:tcPr/>
                </a:tc>
              </a:tr>
              <a:tr h="370840">
                <a:tc>
                  <a:txBody>
                    <a:bodyPr/>
                    <a:lstStyle/>
                    <a:p>
                      <a:pPr algn="ctr"/>
                      <a:r>
                        <a:rPr lang="en-US" sz="2400" dirty="0" smtClean="0"/>
                        <a:t>2-3</a:t>
                      </a:r>
                      <a:endParaRPr lang="en-US" sz="2400" dirty="0"/>
                    </a:p>
                  </a:txBody>
                  <a:tcPr/>
                </a:tc>
                <a:tc>
                  <a:txBody>
                    <a:bodyPr/>
                    <a:lstStyle/>
                    <a:p>
                      <a:pPr algn="ctr"/>
                      <a:r>
                        <a:rPr lang="en-US" sz="2400" dirty="0" smtClean="0"/>
                        <a:t>450-725</a:t>
                      </a:r>
                      <a:endParaRPr lang="en-US" sz="2400" dirty="0"/>
                    </a:p>
                  </a:txBody>
                  <a:tcPr/>
                </a:tc>
                <a:tc>
                  <a:txBody>
                    <a:bodyPr/>
                    <a:lstStyle/>
                    <a:p>
                      <a:pPr algn="ctr"/>
                      <a:r>
                        <a:rPr lang="en-US" sz="2400" dirty="0" smtClean="0"/>
                        <a:t>450-790</a:t>
                      </a:r>
                      <a:endParaRPr lang="en-US" sz="2400" dirty="0"/>
                    </a:p>
                  </a:txBody>
                  <a:tcPr/>
                </a:tc>
              </a:tr>
              <a:tr h="370840">
                <a:tc>
                  <a:txBody>
                    <a:bodyPr/>
                    <a:lstStyle/>
                    <a:p>
                      <a:pPr algn="ctr"/>
                      <a:r>
                        <a:rPr lang="en-US" sz="2400" dirty="0" smtClean="0"/>
                        <a:t>4-5</a:t>
                      </a:r>
                      <a:endParaRPr lang="en-US" sz="2400" dirty="0"/>
                    </a:p>
                  </a:txBody>
                  <a:tcPr/>
                </a:tc>
                <a:tc>
                  <a:txBody>
                    <a:bodyPr/>
                    <a:lstStyle/>
                    <a:p>
                      <a:pPr algn="ctr"/>
                      <a:r>
                        <a:rPr lang="en-US" sz="2400" dirty="0" smtClean="0"/>
                        <a:t>645-845</a:t>
                      </a:r>
                      <a:endParaRPr lang="en-US" sz="2400" dirty="0"/>
                    </a:p>
                  </a:txBody>
                  <a:tcPr/>
                </a:tc>
                <a:tc>
                  <a:txBody>
                    <a:bodyPr/>
                    <a:lstStyle/>
                    <a:p>
                      <a:pPr algn="ctr"/>
                      <a:r>
                        <a:rPr lang="en-US" sz="2400" dirty="0" smtClean="0"/>
                        <a:t>770-980</a:t>
                      </a:r>
                      <a:endParaRPr lang="en-US" sz="2400" dirty="0"/>
                    </a:p>
                  </a:txBody>
                  <a:tcPr/>
                </a:tc>
              </a:tr>
              <a:tr h="370840">
                <a:tc>
                  <a:txBody>
                    <a:bodyPr/>
                    <a:lstStyle/>
                    <a:p>
                      <a:pPr algn="ctr"/>
                      <a:r>
                        <a:rPr lang="en-US" sz="2400" dirty="0" smtClean="0"/>
                        <a:t>6-8</a:t>
                      </a:r>
                      <a:endParaRPr lang="en-US" sz="2400" dirty="0"/>
                    </a:p>
                  </a:txBody>
                  <a:tcPr/>
                </a:tc>
                <a:tc>
                  <a:txBody>
                    <a:bodyPr/>
                    <a:lstStyle/>
                    <a:p>
                      <a:pPr algn="ctr"/>
                      <a:r>
                        <a:rPr lang="en-US" sz="2400" dirty="0" smtClean="0"/>
                        <a:t>860-1010</a:t>
                      </a:r>
                      <a:endParaRPr lang="en-US" sz="2400" dirty="0"/>
                    </a:p>
                  </a:txBody>
                  <a:tcPr/>
                </a:tc>
                <a:tc>
                  <a:txBody>
                    <a:bodyPr/>
                    <a:lstStyle/>
                    <a:p>
                      <a:pPr algn="ctr"/>
                      <a:r>
                        <a:rPr lang="en-US" sz="2400" dirty="0" smtClean="0"/>
                        <a:t>955-1155</a:t>
                      </a:r>
                      <a:endParaRPr lang="en-US" sz="2400" dirty="0"/>
                    </a:p>
                  </a:txBody>
                  <a:tcPr/>
                </a:tc>
              </a:tr>
              <a:tr h="370840">
                <a:tc>
                  <a:txBody>
                    <a:bodyPr/>
                    <a:lstStyle/>
                    <a:p>
                      <a:pPr algn="ctr"/>
                      <a:r>
                        <a:rPr lang="en-US" sz="2400" dirty="0" smtClean="0"/>
                        <a:t>9-10</a:t>
                      </a:r>
                      <a:endParaRPr lang="en-US" sz="2400" dirty="0"/>
                    </a:p>
                  </a:txBody>
                  <a:tcPr/>
                </a:tc>
                <a:tc>
                  <a:txBody>
                    <a:bodyPr/>
                    <a:lstStyle/>
                    <a:p>
                      <a:pPr algn="ctr"/>
                      <a:r>
                        <a:rPr lang="en-US" sz="2400" dirty="0" smtClean="0"/>
                        <a:t>960-1115</a:t>
                      </a:r>
                      <a:endParaRPr lang="en-US" sz="2400" dirty="0"/>
                    </a:p>
                  </a:txBody>
                  <a:tcPr/>
                </a:tc>
                <a:tc>
                  <a:txBody>
                    <a:bodyPr/>
                    <a:lstStyle/>
                    <a:p>
                      <a:pPr algn="ctr"/>
                      <a:r>
                        <a:rPr lang="en-US" sz="2400" dirty="0" smtClean="0"/>
                        <a:t>1080-1305</a:t>
                      </a:r>
                      <a:endParaRPr lang="en-US" sz="2400" dirty="0"/>
                    </a:p>
                  </a:txBody>
                  <a:tcPr/>
                </a:tc>
              </a:tr>
              <a:tr h="259080">
                <a:tc>
                  <a:txBody>
                    <a:bodyPr/>
                    <a:lstStyle/>
                    <a:p>
                      <a:pPr algn="ctr"/>
                      <a:r>
                        <a:rPr lang="en-US" sz="2400" dirty="0" smtClean="0"/>
                        <a:t>11-CCR</a:t>
                      </a:r>
                      <a:endParaRPr lang="en-US" sz="2400" dirty="0"/>
                    </a:p>
                  </a:txBody>
                  <a:tcPr/>
                </a:tc>
                <a:tc>
                  <a:txBody>
                    <a:bodyPr/>
                    <a:lstStyle/>
                    <a:p>
                      <a:pPr algn="ctr"/>
                      <a:r>
                        <a:rPr lang="en-US" sz="2400" dirty="0" smtClean="0"/>
                        <a:t>1070-1220</a:t>
                      </a:r>
                      <a:endParaRPr lang="en-US" sz="2400" dirty="0"/>
                    </a:p>
                  </a:txBody>
                  <a:tcPr/>
                </a:tc>
                <a:tc>
                  <a:txBody>
                    <a:bodyPr/>
                    <a:lstStyle/>
                    <a:p>
                      <a:pPr algn="ctr"/>
                      <a:r>
                        <a:rPr lang="en-US" sz="2400" dirty="0" smtClean="0"/>
                        <a:t>1215-1355</a:t>
                      </a:r>
                      <a:endParaRPr lang="en-US" sz="2400"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6" name="TextBox 5"/>
          <p:cNvSpPr txBox="1"/>
          <p:nvPr/>
        </p:nvSpPr>
        <p:spPr>
          <a:xfrm>
            <a:off x="498474" y="5329015"/>
            <a:ext cx="7941477" cy="1077218"/>
          </a:xfrm>
          <a:prstGeom prst="rect">
            <a:avLst/>
          </a:prstGeom>
          <a:noFill/>
        </p:spPr>
        <p:txBody>
          <a:bodyPr wrap="square" rtlCol="0">
            <a:spAutoFit/>
          </a:bodyPr>
          <a:lstStyle/>
          <a:p>
            <a:r>
              <a:rPr lang="en-US" sz="1600" dirty="0" smtClean="0"/>
              <a:t>1 Common Core State Standards for English Language Arts &amp; Literacy in History/Social Studies, Science, and Technical Subjects Appendix A: Research Supporting Key Elements of the Standards, Retrieved from http://</a:t>
            </a:r>
            <a:r>
              <a:rPr lang="en-US" sz="1600" dirty="0" err="1" smtClean="0"/>
              <a:t>www.corestandards.org</a:t>
            </a:r>
            <a:r>
              <a:rPr lang="en-US" sz="1600" dirty="0" smtClean="0"/>
              <a:t>/assets/</a:t>
            </a:r>
            <a:r>
              <a:rPr lang="en-US" sz="1600" dirty="0" err="1" smtClean="0"/>
              <a:t>Appendix_A.pdf</a:t>
            </a:r>
            <a:r>
              <a:rPr lang="en-US" sz="1600" dirty="0" smtClean="0"/>
              <a:t> (page 8).</a:t>
            </a:r>
            <a:endParaRPr lang="en-US" sz="1600" dirty="0"/>
          </a:p>
        </p:txBody>
      </p:sp>
    </p:spTree>
    <p:extLst>
      <p:ext uri="{BB962C8B-B14F-4D97-AF65-F5344CB8AC3E}">
        <p14:creationId xmlns:p14="http://schemas.microsoft.com/office/powerpoint/2010/main" val="5090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45066"/>
            <a:ext cx="7556313" cy="855133"/>
          </a:xfrm>
        </p:spPr>
        <p:txBody>
          <a:bodyPr/>
          <a:lstStyle/>
          <a:p>
            <a:r>
              <a:rPr lang="en-US" dirty="0" smtClean="0"/>
              <a:t>What about Math?</a:t>
            </a:r>
            <a:endParaRPr lang="en-US" dirty="0"/>
          </a:p>
        </p:txBody>
      </p:sp>
      <p:sp>
        <p:nvSpPr>
          <p:cNvPr id="3" name="Content Placeholder 2"/>
          <p:cNvSpPr>
            <a:spLocks noGrp="1"/>
          </p:cNvSpPr>
          <p:nvPr>
            <p:ph idx="1"/>
          </p:nvPr>
        </p:nvSpPr>
        <p:spPr>
          <a:xfrm>
            <a:off x="457200" y="1913466"/>
            <a:ext cx="8229600" cy="4572001"/>
          </a:xfrm>
        </p:spPr>
        <p:txBody>
          <a:bodyPr>
            <a:normAutofit/>
          </a:bodyPr>
          <a:lstStyle/>
          <a:p>
            <a:r>
              <a:rPr lang="en-US" sz="2400" dirty="0" smtClean="0">
                <a:solidFill>
                  <a:schemeClr val="tx2">
                    <a:lumMod val="75000"/>
                  </a:schemeClr>
                </a:solidFill>
              </a:rPr>
              <a:t>Central findings are similar for mathematics</a:t>
            </a:r>
          </a:p>
          <a:p>
            <a:r>
              <a:rPr lang="en-US" sz="2400" dirty="0" smtClean="0">
                <a:solidFill>
                  <a:schemeClr val="tx2">
                    <a:lumMod val="75000"/>
                  </a:schemeClr>
                </a:solidFill>
              </a:rPr>
              <a:t>A 2006 study conducted by ACT, found that high school students, whether planning to enter college or workforce need a comparable level of readiness in mathematics (and reading).</a:t>
            </a:r>
          </a:p>
          <a:p>
            <a:r>
              <a:rPr lang="en-US" sz="2400" dirty="0" smtClean="0">
                <a:solidFill>
                  <a:schemeClr val="tx2">
                    <a:lumMod val="75000"/>
                  </a:schemeClr>
                </a:solidFill>
              </a:rPr>
              <a:t>Level 5 score on Applied Math of </a:t>
            </a:r>
            <a:r>
              <a:rPr lang="en-US" sz="2400" b="1" dirty="0" err="1" smtClean="0">
                <a:solidFill>
                  <a:schemeClr val="tx2">
                    <a:lumMod val="75000"/>
                  </a:schemeClr>
                </a:solidFill>
              </a:rPr>
              <a:t>WorkKeys</a:t>
            </a:r>
            <a:r>
              <a:rPr lang="en-US" sz="2400" dirty="0" smtClean="0">
                <a:solidFill>
                  <a:schemeClr val="tx2">
                    <a:lumMod val="75000"/>
                  </a:schemeClr>
                </a:solidFill>
              </a:rPr>
              <a:t> corresponds to an </a:t>
            </a:r>
            <a:r>
              <a:rPr lang="en-US" sz="2400" b="1" dirty="0" smtClean="0">
                <a:solidFill>
                  <a:schemeClr val="tx2">
                    <a:lumMod val="75000"/>
                  </a:schemeClr>
                </a:solidFill>
              </a:rPr>
              <a:t>ACT</a:t>
            </a:r>
            <a:r>
              <a:rPr lang="en-US" sz="2400" dirty="0" smtClean="0">
                <a:solidFill>
                  <a:schemeClr val="tx2">
                    <a:lumMod val="75000"/>
                  </a:schemeClr>
                </a:solidFill>
              </a:rPr>
              <a:t> College Readiness benchmark in Math (ACT 22).</a:t>
            </a:r>
          </a:p>
          <a:p>
            <a:pPr>
              <a:buNone/>
            </a:pPr>
            <a:r>
              <a:rPr lang="en-US" sz="1800" dirty="0" smtClean="0">
                <a:solidFill>
                  <a:schemeClr val="tx2">
                    <a:lumMod val="75000"/>
                  </a:schemeClr>
                </a:solidFill>
              </a:rPr>
              <a:t>    ACT (2006), "Ready for College and Ready for Work: Same or Different?”  http://www.act.org/research/policymakers/pdf/ReadinessBrief.pdf  </a:t>
            </a:r>
            <a:endParaRPr lang="en-US" sz="1800" dirty="0"/>
          </a:p>
        </p:txBody>
      </p:sp>
    </p:spTree>
    <p:extLst>
      <p:ext uri="{BB962C8B-B14F-4D97-AF65-F5344CB8AC3E}">
        <p14:creationId xmlns:p14="http://schemas.microsoft.com/office/powerpoint/2010/main" val="54057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00668"/>
          </a:xfrm>
        </p:spPr>
        <p:txBody>
          <a:bodyPr>
            <a:normAutofit fontScale="90000"/>
          </a:bodyPr>
          <a:lstStyle/>
          <a:p>
            <a:pPr algn="l"/>
            <a:r>
              <a:rPr lang="en-US" sz="2200" dirty="0" smtClean="0"/>
              <a:t/>
            </a:r>
            <a:br>
              <a:rPr lang="en-US" sz="2200" dirty="0" smtClean="0"/>
            </a:br>
            <a:r>
              <a:rPr lang="en-US" sz="3111" dirty="0" smtClean="0"/>
              <a:t>Comparison </a:t>
            </a:r>
            <a:r>
              <a:rPr lang="en-US" sz="3111" dirty="0"/>
              <a:t>of College and Workforce</a:t>
            </a:r>
            <a:r>
              <a:rPr lang="en-US" sz="3111" dirty="0" smtClean="0"/>
              <a:t> Readiness</a:t>
            </a:r>
            <a:r>
              <a:rPr lang="en-US" sz="3111" dirty="0"/>
              <a:t>: </a:t>
            </a:r>
            <a:r>
              <a:rPr lang="en-US" sz="3111" dirty="0" smtClean="0"/>
              <a:t>Math </a:t>
            </a:r>
            <a:r>
              <a:rPr lang="en-US" sz="3111" dirty="0"/>
              <a:t>Test Questions </a:t>
            </a:r>
            <a:r>
              <a:rPr lang="en-US" sz="2000" dirty="0"/>
              <a:t/>
            </a:r>
            <a:br>
              <a:rPr lang="en-US" sz="2000" dirty="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7982831"/>
              </p:ext>
            </p:extLst>
          </p:nvPr>
        </p:nvGraphicFramePr>
        <p:xfrm>
          <a:off x="237063" y="1418479"/>
          <a:ext cx="7975604" cy="5143684"/>
        </p:xfrm>
        <a:graphic>
          <a:graphicData uri="http://schemas.openxmlformats.org/drawingml/2006/table">
            <a:tbl>
              <a:tblPr firstRow="1" bandRow="1">
                <a:tableStyleId>{5C22544A-7EE6-4342-B048-85BDC9FD1C3A}</a:tableStyleId>
              </a:tblPr>
              <a:tblGrid>
                <a:gridCol w="3987802"/>
                <a:gridCol w="3987802"/>
              </a:tblGrid>
              <a:tr h="653902">
                <a:tc>
                  <a:txBody>
                    <a:bodyPr/>
                    <a:lstStyle/>
                    <a:p>
                      <a:pPr algn="ctr"/>
                      <a:r>
                        <a:rPr lang="en-US" sz="1800" b="1" kern="1200" dirty="0" smtClean="0">
                          <a:solidFill>
                            <a:schemeClr val="lt1"/>
                          </a:solidFill>
                          <a:effectLst/>
                          <a:latin typeface="+mn-lt"/>
                          <a:ea typeface="+mn-ea"/>
                          <a:cs typeface="+mn-cs"/>
                        </a:rPr>
                        <a:t>ACT Mathematics</a:t>
                      </a:r>
                    </a:p>
                    <a:p>
                      <a:pPr algn="ctr"/>
                      <a:r>
                        <a:rPr lang="en-US" sz="1800" b="1" kern="1200" dirty="0" smtClean="0">
                          <a:solidFill>
                            <a:schemeClr val="lt1"/>
                          </a:solidFill>
                          <a:effectLst/>
                          <a:latin typeface="+mn-lt"/>
                          <a:ea typeface="+mn-ea"/>
                          <a:cs typeface="+mn-cs"/>
                        </a:rPr>
                        <a:t>20-23 Range</a:t>
                      </a:r>
                      <a:r>
                        <a:rPr lang="en-US" dirty="0" smtClean="0">
                          <a:effectLst/>
                        </a:rPr>
                        <a:t> </a:t>
                      </a:r>
                      <a:endParaRPr lang="en-US" dirty="0"/>
                    </a:p>
                  </a:txBody>
                  <a:tcPr/>
                </a:tc>
                <a:tc>
                  <a:txBody>
                    <a:bodyPr/>
                    <a:lstStyle/>
                    <a:p>
                      <a:pPr algn="ctr"/>
                      <a:r>
                        <a:rPr lang="en-US" sz="1800" b="1" kern="1200" dirty="0" err="1" smtClean="0">
                          <a:solidFill>
                            <a:schemeClr val="lt1"/>
                          </a:solidFill>
                          <a:effectLst/>
                          <a:latin typeface="+mn-lt"/>
                          <a:ea typeface="+mn-ea"/>
                          <a:cs typeface="+mn-cs"/>
                        </a:rPr>
                        <a:t>WorkKeys</a:t>
                      </a:r>
                      <a:r>
                        <a:rPr lang="en-US" sz="1800" b="1" kern="1200" dirty="0" smtClean="0">
                          <a:solidFill>
                            <a:schemeClr val="lt1"/>
                          </a:solidFill>
                          <a:effectLst/>
                          <a:latin typeface="+mn-lt"/>
                          <a:ea typeface="+mn-ea"/>
                          <a:cs typeface="+mn-cs"/>
                        </a:rPr>
                        <a:t> Applied Mathematics</a:t>
                      </a:r>
                    </a:p>
                    <a:p>
                      <a:pPr algn="ctr"/>
                      <a:r>
                        <a:rPr lang="en-US" sz="1800" b="1" kern="1200" dirty="0" smtClean="0">
                          <a:solidFill>
                            <a:schemeClr val="lt1"/>
                          </a:solidFill>
                          <a:effectLst/>
                          <a:latin typeface="+mn-lt"/>
                          <a:ea typeface="+mn-ea"/>
                          <a:cs typeface="+mn-cs"/>
                        </a:rPr>
                        <a:t>Level 5</a:t>
                      </a:r>
                      <a:r>
                        <a:rPr lang="en-US" dirty="0" smtClean="0">
                          <a:effectLst/>
                        </a:rPr>
                        <a:t> </a:t>
                      </a:r>
                      <a:endParaRPr lang="en-US" dirty="0"/>
                    </a:p>
                  </a:txBody>
                  <a:tcPr/>
                </a:tc>
              </a:tr>
              <a:tr h="1023969">
                <a:tc>
                  <a:txBody>
                    <a:bodyPr/>
                    <a:lstStyle/>
                    <a:p>
                      <a:r>
                        <a:rPr lang="en-US" sz="1600" i="1" kern="1200" dirty="0" smtClean="0">
                          <a:solidFill>
                            <a:schemeClr val="dk1"/>
                          </a:solidFill>
                          <a:effectLst/>
                          <a:latin typeface="+mn-lt"/>
                          <a:ea typeface="+mn-ea"/>
                          <a:cs typeface="+mn-cs"/>
                        </a:rPr>
                        <a:t>Evaluate algebraic expressions by substituting integers for unknown quantities; solve routine first-degree equations</a:t>
                      </a:r>
                      <a:r>
                        <a:rPr lang="en-US" sz="1600" dirty="0" smtClean="0">
                          <a:effectLst/>
                        </a:rPr>
                        <a:t> </a:t>
                      </a:r>
                      <a:endParaRPr lang="en-US" sz="1600" dirty="0"/>
                    </a:p>
                  </a:txBody>
                  <a:tcPr/>
                </a:tc>
                <a:tc>
                  <a:txBody>
                    <a:bodyPr/>
                    <a:lstStyle/>
                    <a:p>
                      <a:r>
                        <a:rPr lang="en-US" sz="1600" i="1" kern="1200" dirty="0" smtClean="0">
                          <a:solidFill>
                            <a:schemeClr val="dk1"/>
                          </a:solidFill>
                          <a:effectLst/>
                          <a:latin typeface="+mn-lt"/>
                          <a:ea typeface="+mn-ea"/>
                          <a:cs typeface="+mn-cs"/>
                        </a:rPr>
                        <a:t>Look up and use a single formula; perform single-step conversions within or between systems of measurement</a:t>
                      </a:r>
                      <a:r>
                        <a:rPr lang="en-US" sz="1600" dirty="0" smtClean="0">
                          <a:effectLst/>
                        </a:rPr>
                        <a:t> </a:t>
                      </a:r>
                      <a:endParaRPr lang="en-US" sz="1600" dirty="0"/>
                    </a:p>
                  </a:txBody>
                  <a:tcPr/>
                </a:tc>
              </a:tr>
              <a:tr h="3422982">
                <a:tc>
                  <a:txBody>
                    <a:bodyPr/>
                    <a:lstStyle/>
                    <a:p>
                      <a:r>
                        <a:rPr lang="en-US" sz="1600" kern="1200" dirty="0" smtClean="0">
                          <a:solidFill>
                            <a:schemeClr val="dk1"/>
                          </a:solidFill>
                          <a:effectLst/>
                          <a:latin typeface="+mn-lt"/>
                          <a:ea typeface="+mn-ea"/>
                          <a:cs typeface="+mn-cs"/>
                        </a:rPr>
                        <a:t>The number of bricks, B, needed to build a wall of uniform length L feet and uniform height H feet can be found by the equation B = 7LH. A wall of uniform height that is 20 feet long is constructed using 350 bricks. </a:t>
                      </a:r>
                    </a:p>
                    <a:p>
                      <a:endParaRPr lang="en-US" sz="1600" kern="1200" dirty="0" smtClean="0">
                        <a:solidFill>
                          <a:schemeClr val="dk1"/>
                        </a:solidFill>
                        <a:effectLst/>
                        <a:latin typeface="+mn-lt"/>
                        <a:ea typeface="+mn-ea"/>
                        <a:cs typeface="+mn-cs"/>
                      </a:endParaRPr>
                    </a:p>
                    <a:p>
                      <a:r>
                        <a:rPr lang="en-US" sz="1600" kern="1200" dirty="0" smtClean="0">
                          <a:solidFill>
                            <a:schemeClr val="dk1"/>
                          </a:solidFill>
                          <a:effectLst/>
                          <a:latin typeface="+mn-lt"/>
                          <a:ea typeface="+mn-ea"/>
                          <a:cs typeface="+mn-cs"/>
                        </a:rPr>
                        <a:t>What is the height, in feet, of the wall? </a:t>
                      </a:r>
                    </a:p>
                    <a:p>
                      <a:pPr marL="342900" indent="-342900">
                        <a:buAutoNum type="alphaUcPeriod"/>
                      </a:pPr>
                      <a:r>
                        <a:rPr lang="en-US" sz="1600" kern="1200" dirty="0" smtClean="0">
                          <a:solidFill>
                            <a:schemeClr val="dk1"/>
                          </a:solidFill>
                          <a:effectLst/>
                          <a:latin typeface="+mn-lt"/>
                          <a:ea typeface="+mn-ea"/>
                          <a:cs typeface="+mn-cs"/>
                        </a:rPr>
                        <a:t>1.75 </a:t>
                      </a:r>
                    </a:p>
                    <a:p>
                      <a:pPr marL="342900" indent="-342900">
                        <a:buAutoNum type="alphaUcPeriod"/>
                      </a:pPr>
                      <a:r>
                        <a:rPr lang="en-US" sz="1600" kern="1200" dirty="0" smtClean="0">
                          <a:solidFill>
                            <a:schemeClr val="dk1"/>
                          </a:solidFill>
                          <a:effectLst/>
                          <a:latin typeface="+mn-lt"/>
                          <a:ea typeface="+mn-ea"/>
                          <a:cs typeface="+mn-cs"/>
                        </a:rPr>
                        <a:t>2.5 </a:t>
                      </a:r>
                    </a:p>
                    <a:p>
                      <a:pPr marL="342900" indent="-342900">
                        <a:buAutoNum type="alphaUcPeriod"/>
                      </a:pPr>
                      <a:r>
                        <a:rPr lang="en-US" sz="1600" kern="1200" dirty="0" smtClean="0">
                          <a:solidFill>
                            <a:schemeClr val="dk1"/>
                          </a:solidFill>
                          <a:effectLst/>
                          <a:latin typeface="+mn-lt"/>
                          <a:ea typeface="+mn-ea"/>
                          <a:cs typeface="+mn-cs"/>
                        </a:rPr>
                        <a:t>17.5</a:t>
                      </a:r>
                    </a:p>
                    <a:p>
                      <a:pPr marL="342900" indent="-342900">
                        <a:buAutoNum type="alphaUcPeriod"/>
                      </a:pPr>
                      <a:r>
                        <a:rPr lang="en-US" sz="1600" kern="1200" dirty="0" smtClean="0">
                          <a:solidFill>
                            <a:schemeClr val="dk1"/>
                          </a:solidFill>
                          <a:effectLst/>
                          <a:latin typeface="+mn-lt"/>
                          <a:ea typeface="+mn-ea"/>
                          <a:cs typeface="+mn-cs"/>
                        </a:rPr>
                        <a:t>50</a:t>
                      </a:r>
                      <a:endParaRPr lang="en-US" dirty="0"/>
                    </a:p>
                  </a:txBody>
                  <a:tcPr/>
                </a:tc>
                <a:tc>
                  <a:txBody>
                    <a:bodyPr/>
                    <a:lstStyle/>
                    <a:p>
                      <a:r>
                        <a:rPr lang="en-US" sz="1600" kern="1200" dirty="0" smtClean="0">
                          <a:solidFill>
                            <a:schemeClr val="dk1"/>
                          </a:solidFill>
                          <a:effectLst/>
                          <a:latin typeface="+mn-lt"/>
                          <a:ea typeface="+mn-ea"/>
                          <a:cs typeface="+mn-cs"/>
                        </a:rPr>
                        <a:t>A refrigeration system at your company uses temperature sensors fixed to read Celsius (°C) values, but the system operators in your control room understand only the Fahrenheit scale. You have been asked to make a Fahrenheit (°F) label for the high temperature alarm, which is set to ring whenever the system temperature rises above -10°C. </a:t>
                      </a:r>
                      <a:r>
                        <a:rPr lang="en-US" sz="1600"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What Fahrenheit value should you write on the label? </a:t>
                      </a:r>
                    </a:p>
                    <a:p>
                      <a:pPr marL="342900" indent="-342900">
                        <a:buAutoNum type="alphaUcPeriod"/>
                      </a:pPr>
                      <a:r>
                        <a:rPr lang="en-US" sz="1600" kern="1200" dirty="0" smtClean="0">
                          <a:solidFill>
                            <a:schemeClr val="dk1"/>
                          </a:solidFill>
                          <a:effectLst/>
                          <a:latin typeface="+mn-lt"/>
                          <a:ea typeface="+mn-ea"/>
                          <a:cs typeface="+mn-cs"/>
                        </a:rPr>
                        <a:t>-23°F               B. -18°F </a:t>
                      </a:r>
                    </a:p>
                    <a:p>
                      <a:pPr marL="0" indent="0">
                        <a:buNone/>
                      </a:pPr>
                      <a:r>
                        <a:rPr lang="en-US" sz="1600" kern="1200" dirty="0" smtClean="0">
                          <a:solidFill>
                            <a:schemeClr val="dk1"/>
                          </a:solidFill>
                          <a:effectLst/>
                          <a:latin typeface="+mn-lt"/>
                          <a:ea typeface="+mn-ea"/>
                          <a:cs typeface="+mn-cs"/>
                        </a:rPr>
                        <a:t>C. 14°F                   D. 26°F </a:t>
                      </a:r>
                      <a:endParaRPr lang="en-US" sz="1600" dirty="0"/>
                    </a:p>
                  </a:txBody>
                  <a:tcPr/>
                </a:tc>
              </a:tr>
            </a:tbl>
          </a:graphicData>
        </a:graphic>
      </p:graphicFrame>
    </p:spTree>
    <p:extLst>
      <p:ext uri="{BB962C8B-B14F-4D97-AF65-F5344CB8AC3E}">
        <p14:creationId xmlns:p14="http://schemas.microsoft.com/office/powerpoint/2010/main" val="1601744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Reflection on the Data</a:t>
            </a:r>
            <a:endParaRPr lang="en-US" dirty="0"/>
          </a:p>
        </p:txBody>
      </p:sp>
      <p:sp>
        <p:nvSpPr>
          <p:cNvPr id="3" name="Content Placeholder 2"/>
          <p:cNvSpPr>
            <a:spLocks noGrp="1"/>
          </p:cNvSpPr>
          <p:nvPr>
            <p:ph idx="1"/>
          </p:nvPr>
        </p:nvSpPr>
        <p:spPr>
          <a:xfrm>
            <a:off x="498474" y="1752597"/>
            <a:ext cx="7556313" cy="4525964"/>
          </a:xfrm>
        </p:spPr>
        <p:txBody>
          <a:bodyPr>
            <a:noAutofit/>
          </a:bodyPr>
          <a:lstStyle/>
          <a:p>
            <a:pPr>
              <a:spcAft>
                <a:spcPts val="600"/>
              </a:spcAft>
            </a:pPr>
            <a:r>
              <a:rPr lang="en-US" sz="3000" dirty="0" smtClean="0">
                <a:solidFill>
                  <a:srgbClr val="211C07"/>
                </a:solidFill>
              </a:rPr>
              <a:t>What are your first impressions about this data?</a:t>
            </a:r>
          </a:p>
          <a:p>
            <a:pPr>
              <a:spcAft>
                <a:spcPts val="600"/>
              </a:spcAft>
            </a:pPr>
            <a:r>
              <a:rPr lang="en-US" sz="3000" dirty="0" smtClean="0">
                <a:solidFill>
                  <a:srgbClr val="211C07"/>
                </a:solidFill>
              </a:rPr>
              <a:t>What are the implications for your subject area or if you are not a teacher for your job?</a:t>
            </a:r>
          </a:p>
          <a:p>
            <a:pPr>
              <a:spcAft>
                <a:spcPts val="600"/>
              </a:spcAft>
            </a:pPr>
            <a:r>
              <a:rPr lang="en-US" sz="3000" dirty="0" smtClean="0">
                <a:solidFill>
                  <a:srgbClr val="211C07"/>
                </a:solidFill>
              </a:rPr>
              <a:t>How does this data relate to the goals of your academy or organization?</a:t>
            </a:r>
            <a:endParaRPr lang="en-US" sz="3000" dirty="0">
              <a:solidFill>
                <a:srgbClr val="211C07"/>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846666"/>
            <a:ext cx="7556313" cy="753533"/>
          </a:xfrm>
        </p:spPr>
        <p:txBody>
          <a:bodyPr anchor="t"/>
          <a:lstStyle/>
          <a:p>
            <a:r>
              <a:rPr lang="en-US" dirty="0" smtClean="0"/>
              <a:t> Increasing </a:t>
            </a:r>
            <a:r>
              <a:rPr lang="en-US" dirty="0" err="1"/>
              <a:t>L</a:t>
            </a:r>
            <a:r>
              <a:rPr lang="en-US" dirty="0" err="1" smtClean="0"/>
              <a:t>exile</a:t>
            </a:r>
            <a:r>
              <a:rPr lang="en-US" dirty="0" smtClean="0"/>
              <a:t> Proficiency</a:t>
            </a:r>
            <a:endParaRPr lang="en-US" dirty="0"/>
          </a:p>
        </p:txBody>
      </p:sp>
      <p:sp>
        <p:nvSpPr>
          <p:cNvPr id="3" name="Content Placeholder 2"/>
          <p:cNvSpPr>
            <a:spLocks noGrp="1"/>
          </p:cNvSpPr>
          <p:nvPr>
            <p:ph idx="1"/>
          </p:nvPr>
        </p:nvSpPr>
        <p:spPr>
          <a:xfrm>
            <a:off x="498474" y="1600199"/>
            <a:ext cx="7556313" cy="5257801"/>
          </a:xfrm>
        </p:spPr>
        <p:txBody>
          <a:bodyPr>
            <a:noAutofit/>
          </a:bodyPr>
          <a:lstStyle/>
          <a:p>
            <a:r>
              <a:rPr lang="en-US" sz="2400" dirty="0" smtClean="0">
                <a:solidFill>
                  <a:srgbClr val="211C07"/>
                </a:solidFill>
              </a:rPr>
              <a:t>As teachers of career-based education we have a unique opportunity to develop literacy skills in our students</a:t>
            </a:r>
          </a:p>
          <a:p>
            <a:r>
              <a:rPr lang="en-US" sz="2400" dirty="0" smtClean="0">
                <a:solidFill>
                  <a:srgbClr val="211C07"/>
                </a:solidFill>
              </a:rPr>
              <a:t>Career-based education requires comprehension of informational text and the ability to connect ideas in order to solve problems</a:t>
            </a:r>
          </a:p>
          <a:p>
            <a:r>
              <a:rPr lang="en-US" sz="2400" dirty="0" smtClean="0">
                <a:solidFill>
                  <a:srgbClr val="211C07"/>
                </a:solidFill>
              </a:rPr>
              <a:t>Literacy is directly connected to professional and career success and to the ability to grow in a job</a:t>
            </a:r>
            <a:endParaRPr lang="en-US" sz="2400" dirty="0">
              <a:solidFill>
                <a:srgbClr val="211C07"/>
              </a:solidFill>
            </a:endParaRPr>
          </a:p>
          <a:p>
            <a:r>
              <a:rPr lang="en-US" sz="2400" dirty="0" smtClean="0">
                <a:solidFill>
                  <a:srgbClr val="211C07"/>
                </a:solidFill>
              </a:rPr>
              <a:t>Literate people are more likely to “move up the ladder” and advance in their careers. </a:t>
            </a:r>
            <a:endParaRPr lang="en-US" sz="2400" dirty="0">
              <a:solidFill>
                <a:srgbClr val="211C07"/>
              </a:solidFill>
            </a:endParaRPr>
          </a:p>
        </p:txBody>
      </p:sp>
    </p:spTree>
    <p:extLst>
      <p:ext uri="{BB962C8B-B14F-4D97-AF65-F5344CB8AC3E}">
        <p14:creationId xmlns:p14="http://schemas.microsoft.com/office/powerpoint/2010/main" val="424638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CTE Content and Literacy</a:t>
            </a:r>
            <a:endParaRPr lang="en-US" dirty="0"/>
          </a:p>
        </p:txBody>
      </p:sp>
      <p:sp>
        <p:nvSpPr>
          <p:cNvPr id="3" name="Content Placeholder 2"/>
          <p:cNvSpPr>
            <a:spLocks noGrp="1"/>
          </p:cNvSpPr>
          <p:nvPr>
            <p:ph idx="1"/>
          </p:nvPr>
        </p:nvSpPr>
        <p:spPr>
          <a:xfrm>
            <a:off x="498474" y="1600200"/>
            <a:ext cx="7556313" cy="4665133"/>
          </a:xfrm>
        </p:spPr>
        <p:txBody>
          <a:bodyPr/>
          <a:lstStyle/>
          <a:p>
            <a:r>
              <a:rPr lang="en-US" sz="2400" dirty="0" smtClean="0">
                <a:solidFill>
                  <a:srgbClr val="353535"/>
                </a:solidFill>
              </a:rPr>
              <a:t>How do we teach comprehension in a career based education class?</a:t>
            </a:r>
          </a:p>
          <a:p>
            <a:r>
              <a:rPr lang="en-US" sz="2400" dirty="0" smtClean="0">
                <a:solidFill>
                  <a:srgbClr val="353535"/>
                </a:solidFill>
              </a:rPr>
              <a:t>There are several core strategies to engage with a text.</a:t>
            </a:r>
          </a:p>
          <a:p>
            <a:r>
              <a:rPr lang="en-US" sz="2400" dirty="0" smtClean="0">
                <a:solidFill>
                  <a:srgbClr val="353535"/>
                </a:solidFill>
              </a:rPr>
              <a:t>In today’s workshop we will focus on MAKING MEANING strategies: </a:t>
            </a:r>
          </a:p>
          <a:p>
            <a:pPr lvl="2">
              <a:spcAft>
                <a:spcPts val="600"/>
              </a:spcAft>
            </a:pPr>
            <a:r>
              <a:rPr lang="en-US" sz="2400" dirty="0">
                <a:solidFill>
                  <a:srgbClr val="353535"/>
                </a:solidFill>
              </a:rPr>
              <a:t>Making connections to background knowledge</a:t>
            </a:r>
          </a:p>
          <a:p>
            <a:pPr lvl="2">
              <a:spcAft>
                <a:spcPts val="600"/>
              </a:spcAft>
            </a:pPr>
            <a:r>
              <a:rPr lang="en-US" sz="2400" dirty="0">
                <a:solidFill>
                  <a:srgbClr val="353535"/>
                </a:solidFill>
              </a:rPr>
              <a:t>Drawing </a:t>
            </a:r>
            <a:r>
              <a:rPr lang="en-US" sz="2400" dirty="0" smtClean="0">
                <a:solidFill>
                  <a:srgbClr val="353535"/>
                </a:solidFill>
              </a:rPr>
              <a:t>inferences </a:t>
            </a:r>
            <a:endParaRPr lang="en-US" sz="2400" dirty="0">
              <a:solidFill>
                <a:srgbClr val="353535"/>
              </a:solidFill>
            </a:endParaRPr>
          </a:p>
          <a:p>
            <a:pPr lvl="2">
              <a:spcAft>
                <a:spcPts val="600"/>
              </a:spcAft>
            </a:pPr>
            <a:r>
              <a:rPr lang="en-US" sz="2400" dirty="0">
                <a:solidFill>
                  <a:srgbClr val="353535"/>
                </a:solidFill>
              </a:rPr>
              <a:t>Determining importance of what is being read</a:t>
            </a:r>
          </a:p>
          <a:p>
            <a:endParaRPr lang="en-US" sz="2400" dirty="0"/>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61999"/>
            <a:ext cx="7556313" cy="2269067"/>
          </a:xfrm>
        </p:spPr>
        <p:txBody>
          <a:bodyPr/>
          <a:lstStyle/>
          <a:p>
            <a:r>
              <a:rPr lang="en-US" sz="4800" dirty="0" smtClean="0"/>
              <a:t>What brought you to this session?</a:t>
            </a:r>
            <a:endParaRPr lang="en-US" sz="4800" dirty="0"/>
          </a:p>
        </p:txBody>
      </p:sp>
    </p:spTree>
    <p:extLst>
      <p:ext uri="{BB962C8B-B14F-4D97-AF65-F5344CB8AC3E}">
        <p14:creationId xmlns:p14="http://schemas.microsoft.com/office/powerpoint/2010/main" val="695695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42350"/>
          </a:xfrm>
        </p:spPr>
        <p:txBody>
          <a:bodyPr/>
          <a:lstStyle/>
          <a:p>
            <a:pPr algn="ctr"/>
            <a:r>
              <a:rPr lang="en-US" dirty="0" smtClean="0"/>
              <a:t>“Making Meaning” Process</a:t>
            </a:r>
            <a:endParaRPr lang="en-US" dirty="0"/>
          </a:p>
        </p:txBody>
      </p:sp>
      <p:sp>
        <p:nvSpPr>
          <p:cNvPr id="3" name="Content Placeholder 2"/>
          <p:cNvSpPr>
            <a:spLocks noGrp="1"/>
          </p:cNvSpPr>
          <p:nvPr>
            <p:ph idx="1"/>
          </p:nvPr>
        </p:nvSpPr>
        <p:spPr>
          <a:xfrm>
            <a:off x="498474" y="1540932"/>
            <a:ext cx="8052859" cy="5006623"/>
          </a:xfrm>
        </p:spPr>
        <p:txBody>
          <a:bodyPr>
            <a:noAutofit/>
          </a:bodyPr>
          <a:lstStyle/>
          <a:p>
            <a:r>
              <a:rPr lang="en-US" sz="2400" b="1" dirty="0" smtClean="0">
                <a:solidFill>
                  <a:schemeClr val="tx2">
                    <a:lumMod val="75000"/>
                  </a:schemeClr>
                </a:solidFill>
              </a:rPr>
              <a:t>What </a:t>
            </a:r>
            <a:r>
              <a:rPr lang="en-US" sz="2400" b="1" dirty="0">
                <a:solidFill>
                  <a:schemeClr val="tx2">
                    <a:lumMod val="75000"/>
                  </a:schemeClr>
                </a:solidFill>
              </a:rPr>
              <a:t>standards </a:t>
            </a:r>
            <a:r>
              <a:rPr lang="en-US" sz="2400" dirty="0">
                <a:solidFill>
                  <a:schemeClr val="tx2">
                    <a:lumMod val="75000"/>
                  </a:schemeClr>
                </a:solidFill>
              </a:rPr>
              <a:t>to you intend to address?</a:t>
            </a:r>
          </a:p>
          <a:p>
            <a:pPr lvl="1"/>
            <a:r>
              <a:rPr lang="en-US" sz="2400" dirty="0">
                <a:solidFill>
                  <a:schemeClr val="tx2">
                    <a:lumMod val="75000"/>
                  </a:schemeClr>
                </a:solidFill>
              </a:rPr>
              <a:t>Select the text that will allow you to address your standards</a:t>
            </a:r>
            <a:r>
              <a:rPr lang="en-US" sz="2400" dirty="0" smtClean="0">
                <a:solidFill>
                  <a:schemeClr val="tx2">
                    <a:lumMod val="75000"/>
                  </a:schemeClr>
                </a:solidFill>
              </a:rPr>
              <a:t>.</a:t>
            </a:r>
            <a:endParaRPr lang="en-US" sz="2400" dirty="0">
              <a:solidFill>
                <a:schemeClr val="tx2">
                  <a:lumMod val="75000"/>
                </a:schemeClr>
              </a:solidFill>
            </a:endParaRPr>
          </a:p>
          <a:p>
            <a:pPr lvl="0"/>
            <a:r>
              <a:rPr lang="en-US" sz="2400" b="1" dirty="0" smtClean="0">
                <a:solidFill>
                  <a:schemeClr val="tx2">
                    <a:lumMod val="75000"/>
                  </a:schemeClr>
                </a:solidFill>
              </a:rPr>
              <a:t>What </a:t>
            </a:r>
            <a:r>
              <a:rPr lang="en-US" sz="2400" b="1" dirty="0">
                <a:solidFill>
                  <a:schemeClr val="tx2">
                    <a:lumMod val="75000"/>
                  </a:schemeClr>
                </a:solidFill>
              </a:rPr>
              <a:t>themes, main ideas, and details </a:t>
            </a:r>
            <a:r>
              <a:rPr lang="en-US" sz="2400" dirty="0">
                <a:solidFill>
                  <a:schemeClr val="tx2">
                    <a:lumMod val="75000"/>
                  </a:schemeClr>
                </a:solidFill>
              </a:rPr>
              <a:t>to you want your students to discover? </a:t>
            </a:r>
          </a:p>
          <a:p>
            <a:pPr lvl="1"/>
            <a:r>
              <a:rPr lang="en-US" sz="2400" dirty="0">
                <a:solidFill>
                  <a:schemeClr val="tx2">
                    <a:lumMod val="75000"/>
                  </a:schemeClr>
                </a:solidFill>
              </a:rPr>
              <a:t>Generate statements related to the text. These can be true or false, they can be open to interpretation, or designed to provoke discussion or debate</a:t>
            </a:r>
            <a:r>
              <a:rPr lang="en-US" sz="2400" dirty="0" smtClean="0">
                <a:solidFill>
                  <a:schemeClr val="tx2">
                    <a:lumMod val="75000"/>
                  </a:schemeClr>
                </a:solidFill>
              </a:rPr>
              <a:t>.</a:t>
            </a:r>
            <a:endParaRPr lang="en-US" sz="2400" dirty="0">
              <a:solidFill>
                <a:schemeClr val="tx2">
                  <a:lumMod val="75000"/>
                </a:schemeClr>
              </a:solidFill>
            </a:endParaRPr>
          </a:p>
          <a:p>
            <a:r>
              <a:rPr lang="en-US" sz="2400" b="1" dirty="0">
                <a:solidFill>
                  <a:schemeClr val="tx2">
                    <a:lumMod val="75000"/>
                  </a:schemeClr>
                </a:solidFill>
              </a:rPr>
              <a:t>What </a:t>
            </a:r>
            <a:r>
              <a:rPr lang="en-US" sz="2400" b="1" dirty="0" smtClean="0">
                <a:solidFill>
                  <a:schemeClr val="tx2">
                    <a:lumMod val="75000"/>
                  </a:schemeClr>
                </a:solidFill>
              </a:rPr>
              <a:t>thought-provoking </a:t>
            </a:r>
            <a:r>
              <a:rPr lang="en-US" sz="2400" b="1" dirty="0">
                <a:solidFill>
                  <a:schemeClr val="tx2">
                    <a:lumMod val="75000"/>
                  </a:schemeClr>
                </a:solidFill>
              </a:rPr>
              <a:t>statements can you present to your students </a:t>
            </a:r>
            <a:r>
              <a:rPr lang="en-US" sz="2400" dirty="0">
                <a:solidFill>
                  <a:schemeClr val="tx2">
                    <a:lumMod val="75000"/>
                  </a:schemeClr>
                </a:solidFill>
              </a:rPr>
              <a:t>before they begin the reading to focus or engage their attention? </a:t>
            </a:r>
          </a:p>
        </p:txBody>
      </p:sp>
    </p:spTree>
    <p:extLst>
      <p:ext uri="{BB962C8B-B14F-4D97-AF65-F5344CB8AC3E}">
        <p14:creationId xmlns:p14="http://schemas.microsoft.com/office/powerpoint/2010/main" val="293500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11200"/>
            <a:ext cx="7556313" cy="889000"/>
          </a:xfrm>
        </p:spPr>
        <p:txBody>
          <a:bodyPr/>
          <a:lstStyle/>
          <a:p>
            <a:r>
              <a:rPr lang="en-US" dirty="0" smtClean="0"/>
              <a:t>Text selection</a:t>
            </a:r>
            <a:endParaRPr lang="en-US" dirty="0"/>
          </a:p>
        </p:txBody>
      </p:sp>
      <p:sp>
        <p:nvSpPr>
          <p:cNvPr id="3" name="Content Placeholder 2"/>
          <p:cNvSpPr>
            <a:spLocks noGrp="1"/>
          </p:cNvSpPr>
          <p:nvPr>
            <p:ph idx="1"/>
          </p:nvPr>
        </p:nvSpPr>
        <p:spPr/>
        <p:txBody>
          <a:bodyPr>
            <a:normAutofit/>
          </a:bodyPr>
          <a:lstStyle/>
          <a:p>
            <a:pPr algn="ctr"/>
            <a:r>
              <a:rPr lang="en-US" sz="3200" dirty="0" smtClean="0"/>
              <a:t>  The Way We’ll Work article</a:t>
            </a:r>
          </a:p>
          <a:p>
            <a:endParaRPr lang="en-US" sz="3200" dirty="0"/>
          </a:p>
        </p:txBody>
      </p:sp>
      <p:pic>
        <p:nvPicPr>
          <p:cNvPr id="4" name="Picture 3" descr="ek"/>
          <p:cNvPicPr/>
          <p:nvPr/>
        </p:nvPicPr>
        <p:blipFill>
          <a:blip r:embed="rId3">
            <a:extLst>
              <a:ext uri="{28A0092B-C50C-407E-A947-70E740481C1C}">
                <a14:useLocalDpi xmlns:a14="http://schemas.microsoft.com/office/drawing/2010/main" val="0"/>
              </a:ext>
            </a:extLst>
          </a:blip>
          <a:srcRect/>
          <a:stretch>
            <a:fillRect/>
          </a:stretch>
        </p:blipFill>
        <p:spPr bwMode="auto">
          <a:xfrm>
            <a:off x="1947332" y="2878667"/>
            <a:ext cx="4882445" cy="3247496"/>
          </a:xfrm>
          <a:prstGeom prst="rect">
            <a:avLst/>
          </a:prstGeom>
          <a:noFill/>
          <a:ln>
            <a:noFill/>
          </a:ln>
        </p:spPr>
      </p:pic>
    </p:spTree>
    <p:extLst>
      <p:ext uri="{BB962C8B-B14F-4D97-AF65-F5344CB8AC3E}">
        <p14:creationId xmlns:p14="http://schemas.microsoft.com/office/powerpoint/2010/main" val="604702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br>
              <a:rPr lang="en-US" dirty="0" smtClean="0"/>
            </a:br>
            <a:r>
              <a:rPr lang="en-US" dirty="0" smtClean="0"/>
              <a:t>Select Standard from:</a:t>
            </a:r>
            <a:r>
              <a:rPr lang="en-US" sz="2000" dirty="0" smtClean="0"/>
              <a:t>: </a:t>
            </a:r>
            <a:r>
              <a:rPr lang="en-US" sz="2000" dirty="0"/>
              <a:t>“Career Ready Practice from California Career Technical Education Model Curriculum Standards</a:t>
            </a:r>
            <a:r>
              <a:rPr lang="en-US" sz="2000" dirty="0" smtClean="0"/>
              <a:t>”</a:t>
            </a:r>
            <a:endParaRPr lang="en-US" sz="2000" dirty="0"/>
          </a:p>
        </p:txBody>
      </p:sp>
      <p:sp>
        <p:nvSpPr>
          <p:cNvPr id="3" name="Content Placeholder 2"/>
          <p:cNvSpPr>
            <a:spLocks noGrp="1"/>
          </p:cNvSpPr>
          <p:nvPr>
            <p:ph idx="1"/>
          </p:nvPr>
        </p:nvSpPr>
        <p:spPr>
          <a:xfrm>
            <a:off x="498474" y="2252133"/>
            <a:ext cx="7832726" cy="3874030"/>
          </a:xfrm>
        </p:spPr>
        <p:txBody>
          <a:bodyPr>
            <a:normAutofit/>
          </a:bodyPr>
          <a:lstStyle/>
          <a:p>
            <a:r>
              <a:rPr lang="en-US" b="1" dirty="0">
                <a:solidFill>
                  <a:srgbClr val="353535"/>
                </a:solidFill>
              </a:rPr>
              <a:t>Apply appropriate technical skills and academic knowledge</a:t>
            </a:r>
            <a:r>
              <a:rPr lang="en-US" dirty="0">
                <a:solidFill>
                  <a:srgbClr val="353535"/>
                </a:solidFill>
              </a:rPr>
              <a:t>.</a:t>
            </a:r>
          </a:p>
          <a:p>
            <a:r>
              <a:rPr lang="en-US" sz="2400" i="1" dirty="0" smtClean="0">
                <a:solidFill>
                  <a:srgbClr val="353535"/>
                </a:solidFill>
              </a:rPr>
              <a:t>Career- </a:t>
            </a:r>
            <a:r>
              <a:rPr lang="en-US" sz="2400" i="1" dirty="0">
                <a:solidFill>
                  <a:srgbClr val="353535"/>
                </a:solidFill>
              </a:rPr>
              <a:t>ready individuals readily access and use the knowledge and skills acquired through experience and education. They make connections between abstract concepts with real-world applications and recognize the value of academic preparation to solve problems, communicate with others, calculate measures, and </a:t>
            </a:r>
            <a:r>
              <a:rPr lang="en-US" sz="2400" i="1" dirty="0" smtClean="0">
                <a:solidFill>
                  <a:srgbClr val="353535"/>
                </a:solidFill>
              </a:rPr>
              <a:t>perform </a:t>
            </a:r>
            <a:r>
              <a:rPr lang="en-US" sz="2400" i="1" dirty="0">
                <a:solidFill>
                  <a:srgbClr val="353535"/>
                </a:solidFill>
              </a:rPr>
              <a:t>other work-related practices</a:t>
            </a:r>
            <a:r>
              <a:rPr lang="en-US" sz="2400" dirty="0">
                <a:solidFill>
                  <a:srgbClr val="353535"/>
                </a:solidFill>
              </a:rPr>
              <a:t>.</a:t>
            </a:r>
          </a:p>
          <a:p>
            <a:endParaRPr lang="en-US" sz="2400" dirty="0"/>
          </a:p>
        </p:txBody>
      </p:sp>
    </p:spTree>
    <p:extLst>
      <p:ext uri="{BB962C8B-B14F-4D97-AF65-F5344CB8AC3E}">
        <p14:creationId xmlns:p14="http://schemas.microsoft.com/office/powerpoint/2010/main" val="291157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sp>
        <p:nvSpPr>
          <p:cNvPr id="3" name="Content Placeholder 2"/>
          <p:cNvSpPr>
            <a:spLocks noGrp="1"/>
          </p:cNvSpPr>
          <p:nvPr>
            <p:ph idx="1"/>
          </p:nvPr>
        </p:nvSpPr>
        <p:spPr>
          <a:xfrm>
            <a:off x="498474" y="1072444"/>
            <a:ext cx="7556313" cy="5053719"/>
          </a:xfrm>
        </p:spPr>
        <p:txBody>
          <a:bodyPr>
            <a:normAutofit/>
          </a:bodyPr>
          <a:lstStyle/>
          <a:p>
            <a:pPr marL="0" lvl="0" indent="0">
              <a:buNone/>
            </a:pPr>
            <a:r>
              <a:rPr lang="en-US" sz="2600" dirty="0">
                <a:solidFill>
                  <a:srgbClr val="353535"/>
                </a:solidFill>
              </a:rPr>
              <a:t>Generating statements / questions related to the text emphasizing the main </a:t>
            </a:r>
            <a:r>
              <a:rPr lang="en-US" sz="2600" dirty="0" smtClean="0">
                <a:solidFill>
                  <a:srgbClr val="353535"/>
                </a:solidFill>
              </a:rPr>
              <a:t>ideas and </a:t>
            </a:r>
            <a:r>
              <a:rPr lang="en-US" sz="2600" dirty="0">
                <a:solidFill>
                  <a:srgbClr val="353535"/>
                </a:solidFill>
              </a:rPr>
              <a:t>details we want students to discover and think about</a:t>
            </a:r>
            <a:r>
              <a:rPr lang="en-US" sz="2600" dirty="0" smtClean="0">
                <a:solidFill>
                  <a:srgbClr val="353535"/>
                </a:solidFill>
              </a:rPr>
              <a:t>.</a:t>
            </a:r>
            <a:endParaRPr lang="en-US" sz="2600" dirty="0">
              <a:solidFill>
                <a:srgbClr val="353535"/>
              </a:solidFill>
            </a:endParaRPr>
          </a:p>
          <a:p>
            <a:r>
              <a:rPr lang="en-US" sz="2600" u="sng" dirty="0" smtClean="0">
                <a:solidFill>
                  <a:srgbClr val="353535"/>
                </a:solidFill>
              </a:rPr>
              <a:t>Example statement: </a:t>
            </a:r>
          </a:p>
          <a:p>
            <a:r>
              <a:rPr lang="en-US" sz="2600" dirty="0">
                <a:solidFill>
                  <a:srgbClr val="353535"/>
                </a:solidFill>
              </a:rPr>
              <a:t> 2.1 Harvard students realize that it will be harder </a:t>
            </a:r>
            <a:r>
              <a:rPr lang="en-US" sz="2600" dirty="0" smtClean="0">
                <a:solidFill>
                  <a:srgbClr val="353535"/>
                </a:solidFill>
              </a:rPr>
              <a:t>than </a:t>
            </a:r>
            <a:r>
              <a:rPr lang="en-US" sz="2600" dirty="0">
                <a:solidFill>
                  <a:srgbClr val="353535"/>
                </a:solidFill>
              </a:rPr>
              <a:t>they thought to find a job</a:t>
            </a:r>
          </a:p>
          <a:p>
            <a:r>
              <a:rPr lang="en-US" sz="2600" b="1" dirty="0">
                <a:solidFill>
                  <a:srgbClr val="353535"/>
                </a:solidFill>
              </a:rPr>
              <a:t>From the first paragraph of the selected reading, how does the author build the argument for the statement? What is your </a:t>
            </a:r>
            <a:r>
              <a:rPr lang="en-US" sz="2600" b="1" dirty="0" smtClean="0">
                <a:solidFill>
                  <a:srgbClr val="353535"/>
                </a:solidFill>
              </a:rPr>
              <a:t>evidence?</a:t>
            </a:r>
            <a:endParaRPr lang="en-US" sz="2600" dirty="0" smtClean="0">
              <a:solidFill>
                <a:srgbClr val="353535"/>
              </a:solidFill>
            </a:endParaRPr>
          </a:p>
          <a:p>
            <a:pPr marL="0" indent="0">
              <a:buNone/>
            </a:pPr>
            <a:endParaRPr lang="en-US" dirty="0"/>
          </a:p>
        </p:txBody>
      </p:sp>
    </p:spTree>
    <p:extLst>
      <p:ext uri="{BB962C8B-B14F-4D97-AF65-F5344CB8AC3E}">
        <p14:creationId xmlns:p14="http://schemas.microsoft.com/office/powerpoint/2010/main" val="308462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response</a:t>
            </a:r>
            <a:endParaRPr lang="en-US" dirty="0"/>
          </a:p>
        </p:txBody>
      </p:sp>
      <p:sp>
        <p:nvSpPr>
          <p:cNvPr id="3" name="Content Placeholder 2"/>
          <p:cNvSpPr>
            <a:spLocks noGrp="1"/>
          </p:cNvSpPr>
          <p:nvPr>
            <p:ph idx="1"/>
          </p:nvPr>
        </p:nvSpPr>
        <p:spPr/>
        <p:txBody>
          <a:bodyPr>
            <a:noAutofit/>
          </a:bodyPr>
          <a:lstStyle/>
          <a:p>
            <a:r>
              <a:rPr lang="en-US" sz="2800" dirty="0" smtClean="0">
                <a:solidFill>
                  <a:srgbClr val="353535"/>
                </a:solidFill>
              </a:rPr>
              <a:t>In </a:t>
            </a:r>
            <a:r>
              <a:rPr lang="en-US" sz="2800" dirty="0">
                <a:solidFill>
                  <a:srgbClr val="353535"/>
                </a:solidFill>
              </a:rPr>
              <a:t>the text I read that when students at</a:t>
            </a:r>
            <a:r>
              <a:rPr lang="en-US" sz="2800" dirty="0" smtClean="0">
                <a:solidFill>
                  <a:srgbClr val="353535"/>
                </a:solidFill>
              </a:rPr>
              <a:t> Harvard </a:t>
            </a:r>
            <a:r>
              <a:rPr lang="en-US" sz="2800" dirty="0">
                <a:solidFill>
                  <a:srgbClr val="353535"/>
                </a:solidFill>
              </a:rPr>
              <a:t>University took a break to think about their </a:t>
            </a:r>
            <a:r>
              <a:rPr lang="en-US" sz="2800" dirty="0" smtClean="0">
                <a:solidFill>
                  <a:srgbClr val="353535"/>
                </a:solidFill>
              </a:rPr>
              <a:t>future, </a:t>
            </a:r>
            <a:r>
              <a:rPr lang="en-US" sz="2800" dirty="0">
                <a:solidFill>
                  <a:srgbClr val="353535"/>
                </a:solidFill>
              </a:rPr>
              <a:t>and surveyed what is happening </a:t>
            </a:r>
            <a:r>
              <a:rPr lang="en-US" sz="2800" dirty="0" smtClean="0">
                <a:solidFill>
                  <a:srgbClr val="353535"/>
                </a:solidFill>
              </a:rPr>
              <a:t>with </a:t>
            </a:r>
            <a:r>
              <a:rPr lang="en-US" sz="2800" dirty="0">
                <a:solidFill>
                  <a:srgbClr val="353535"/>
                </a:solidFill>
              </a:rPr>
              <a:t>employment opportunities, they noted that </a:t>
            </a:r>
            <a:r>
              <a:rPr lang="en-US" sz="2800" dirty="0" smtClean="0">
                <a:solidFill>
                  <a:srgbClr val="353535"/>
                </a:solidFill>
              </a:rPr>
              <a:t>there </a:t>
            </a:r>
            <a:r>
              <a:rPr lang="en-US" sz="2800" dirty="0">
                <a:solidFill>
                  <a:srgbClr val="353535"/>
                </a:solidFill>
              </a:rPr>
              <a:t>were looming obstacles. </a:t>
            </a:r>
            <a:endParaRPr lang="en-US" sz="2800" dirty="0" smtClean="0">
              <a:solidFill>
                <a:srgbClr val="353535"/>
              </a:solidFill>
            </a:endParaRPr>
          </a:p>
          <a:p>
            <a:pPr>
              <a:buNone/>
            </a:pPr>
            <a:endParaRPr lang="en-US" sz="3600" dirty="0" smtClean="0"/>
          </a:p>
          <a:p>
            <a:endParaRPr lang="en-US" sz="3600" dirty="0"/>
          </a:p>
        </p:txBody>
      </p:sp>
    </p:spTree>
    <p:extLst>
      <p:ext uri="{BB962C8B-B14F-4D97-AF65-F5344CB8AC3E}">
        <p14:creationId xmlns:p14="http://schemas.microsoft.com/office/powerpoint/2010/main" val="656951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45066"/>
            <a:ext cx="7556313" cy="855133"/>
          </a:xfrm>
        </p:spPr>
        <p:txBody>
          <a:bodyPr/>
          <a:lstStyle/>
          <a:p>
            <a:r>
              <a:rPr lang="en-US" dirty="0" smtClean="0"/>
              <a:t>Practice</a:t>
            </a:r>
            <a:endParaRPr lang="en-US" dirty="0"/>
          </a:p>
        </p:txBody>
      </p:sp>
      <p:sp>
        <p:nvSpPr>
          <p:cNvPr id="3" name="Content Placeholder 2"/>
          <p:cNvSpPr>
            <a:spLocks noGrp="1"/>
          </p:cNvSpPr>
          <p:nvPr>
            <p:ph idx="1"/>
          </p:nvPr>
        </p:nvSpPr>
        <p:spPr>
          <a:xfrm>
            <a:off x="498474" y="1286933"/>
            <a:ext cx="7556313" cy="4839231"/>
          </a:xfrm>
        </p:spPr>
        <p:txBody>
          <a:bodyPr>
            <a:noAutofit/>
          </a:bodyPr>
          <a:lstStyle/>
          <a:p>
            <a:endParaRPr lang="en-US" sz="2400" b="1" dirty="0" smtClean="0"/>
          </a:p>
          <a:p>
            <a:r>
              <a:rPr lang="en-US" sz="2400" b="1" dirty="0" smtClean="0">
                <a:solidFill>
                  <a:srgbClr val="353535"/>
                </a:solidFill>
              </a:rPr>
              <a:t>As </a:t>
            </a:r>
            <a:r>
              <a:rPr lang="en-US" sz="2400" b="1" dirty="0">
                <a:solidFill>
                  <a:srgbClr val="353535"/>
                </a:solidFill>
              </a:rPr>
              <a:t>you continue reading the first article</a:t>
            </a:r>
            <a:r>
              <a:rPr lang="en-US" sz="2400" b="1" dirty="0" smtClean="0">
                <a:solidFill>
                  <a:srgbClr val="353535"/>
                </a:solidFill>
              </a:rPr>
              <a:t> what </a:t>
            </a:r>
            <a:r>
              <a:rPr lang="en-US" sz="2400" b="1" dirty="0">
                <a:solidFill>
                  <a:srgbClr val="353535"/>
                </a:solidFill>
              </a:rPr>
              <a:t>is the evidence </a:t>
            </a:r>
            <a:r>
              <a:rPr lang="en-US" sz="2400" b="1" dirty="0" smtClean="0">
                <a:solidFill>
                  <a:srgbClr val="353535"/>
                </a:solidFill>
              </a:rPr>
              <a:t>for supporting </a:t>
            </a:r>
            <a:r>
              <a:rPr lang="en-US" sz="2400" b="1" dirty="0">
                <a:solidFill>
                  <a:srgbClr val="353535"/>
                </a:solidFill>
              </a:rPr>
              <a:t>or refuting the following statements</a:t>
            </a:r>
            <a:r>
              <a:rPr lang="en-US" sz="2400" b="1" dirty="0" smtClean="0">
                <a:solidFill>
                  <a:srgbClr val="353535"/>
                </a:solidFill>
              </a:rPr>
              <a:t>?</a:t>
            </a:r>
            <a:endParaRPr lang="en-US" sz="2400" dirty="0" smtClean="0">
              <a:solidFill>
                <a:srgbClr val="353535"/>
              </a:solidFill>
            </a:endParaRPr>
          </a:p>
          <a:p>
            <a:pPr lvl="1">
              <a:spcAft>
                <a:spcPts val="1200"/>
              </a:spcAft>
            </a:pPr>
            <a:r>
              <a:rPr lang="en-US" sz="2400" dirty="0">
                <a:solidFill>
                  <a:srgbClr val="353535"/>
                </a:solidFill>
              </a:rPr>
              <a:t>Job opportunities in mathematics and across the sciences are also expected to expand.</a:t>
            </a:r>
          </a:p>
          <a:p>
            <a:pPr lvl="1">
              <a:spcAft>
                <a:spcPts val="1200"/>
              </a:spcAft>
            </a:pPr>
            <a:r>
              <a:rPr lang="en-US" sz="2400" dirty="0">
                <a:solidFill>
                  <a:srgbClr val="353535"/>
                </a:solidFill>
              </a:rPr>
              <a:t>There will be some limits to the growth of careers in </a:t>
            </a:r>
            <a:r>
              <a:rPr lang="en-US" sz="2400" dirty="0" smtClean="0">
                <a:solidFill>
                  <a:srgbClr val="353535"/>
                </a:solidFill>
              </a:rPr>
              <a:t>science.</a:t>
            </a:r>
          </a:p>
          <a:p>
            <a:pPr lvl="1"/>
            <a:r>
              <a:rPr lang="en-US" sz="2400" dirty="0">
                <a:solidFill>
                  <a:srgbClr val="353535"/>
                </a:solidFill>
              </a:rPr>
              <a:t>What is the next big thing, and what’s going to be the big moneymaker?</a:t>
            </a:r>
          </a:p>
          <a:p>
            <a:endParaRPr lang="en-US" sz="2400" dirty="0"/>
          </a:p>
        </p:txBody>
      </p:sp>
    </p:spTree>
    <p:extLst>
      <p:ext uri="{BB962C8B-B14F-4D97-AF65-F5344CB8AC3E}">
        <p14:creationId xmlns:p14="http://schemas.microsoft.com/office/powerpoint/2010/main" val="437488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Engaging during and after reading</a:t>
            </a:r>
            <a:endParaRPr lang="en-US" dirty="0"/>
          </a:p>
        </p:txBody>
      </p:sp>
      <p:sp>
        <p:nvSpPr>
          <p:cNvPr id="3" name="Content Placeholder 2"/>
          <p:cNvSpPr>
            <a:spLocks noGrp="1"/>
          </p:cNvSpPr>
          <p:nvPr>
            <p:ph idx="1"/>
          </p:nvPr>
        </p:nvSpPr>
        <p:spPr>
          <a:xfrm>
            <a:off x="498474" y="1981200"/>
            <a:ext cx="7883526" cy="4876800"/>
          </a:xfrm>
        </p:spPr>
        <p:txBody>
          <a:bodyPr>
            <a:normAutofit lnSpcReduction="10000"/>
          </a:bodyPr>
          <a:lstStyle/>
          <a:p>
            <a:pPr marL="0" indent="0">
              <a:buNone/>
            </a:pPr>
            <a:r>
              <a:rPr lang="en-US" dirty="0" smtClean="0">
                <a:solidFill>
                  <a:srgbClr val="353535"/>
                </a:solidFill>
              </a:rPr>
              <a:t> </a:t>
            </a:r>
            <a:r>
              <a:rPr lang="en-US" sz="2800" dirty="0">
                <a:solidFill>
                  <a:srgbClr val="353535"/>
                </a:solidFill>
              </a:rPr>
              <a:t>What </a:t>
            </a:r>
            <a:r>
              <a:rPr lang="en-US" sz="2800" dirty="0" smtClean="0">
                <a:solidFill>
                  <a:srgbClr val="353535"/>
                </a:solidFill>
              </a:rPr>
              <a:t>questions/statements </a:t>
            </a:r>
            <a:r>
              <a:rPr lang="en-US" sz="2800" dirty="0">
                <a:solidFill>
                  <a:srgbClr val="353535"/>
                </a:solidFill>
              </a:rPr>
              <a:t>about the content or the process can</a:t>
            </a:r>
            <a:r>
              <a:rPr lang="en-US" sz="2800" dirty="0" smtClean="0">
                <a:solidFill>
                  <a:srgbClr val="353535"/>
                </a:solidFill>
              </a:rPr>
              <a:t> you </a:t>
            </a:r>
            <a:r>
              <a:rPr lang="en-US" sz="2800" dirty="0">
                <a:solidFill>
                  <a:srgbClr val="353535"/>
                </a:solidFill>
              </a:rPr>
              <a:t>develop to engage</a:t>
            </a:r>
            <a:r>
              <a:rPr lang="en-US" sz="2800" dirty="0" smtClean="0">
                <a:solidFill>
                  <a:srgbClr val="353535"/>
                </a:solidFill>
              </a:rPr>
              <a:t> your </a:t>
            </a:r>
            <a:r>
              <a:rPr lang="en-US" sz="2800" dirty="0">
                <a:solidFill>
                  <a:srgbClr val="353535"/>
                </a:solidFill>
              </a:rPr>
              <a:t>students in a discussion throughout the lesson and after the reading?        </a:t>
            </a:r>
          </a:p>
          <a:p>
            <a:r>
              <a:rPr lang="en-US" sz="2800" u="sng" dirty="0">
                <a:solidFill>
                  <a:srgbClr val="353535"/>
                </a:solidFill>
              </a:rPr>
              <a:t>Example</a:t>
            </a:r>
            <a:r>
              <a:rPr lang="en-US" sz="2800" u="sng" dirty="0" smtClean="0">
                <a:solidFill>
                  <a:srgbClr val="353535"/>
                </a:solidFill>
              </a:rPr>
              <a:t>:</a:t>
            </a:r>
            <a:endParaRPr lang="en-US" sz="2800" dirty="0" smtClean="0">
              <a:solidFill>
                <a:srgbClr val="353535"/>
              </a:solidFill>
            </a:endParaRPr>
          </a:p>
          <a:p>
            <a:pPr lvl="1"/>
            <a:r>
              <a:rPr lang="en-US" sz="2800" dirty="0" smtClean="0">
                <a:solidFill>
                  <a:srgbClr val="353535"/>
                </a:solidFill>
              </a:rPr>
              <a:t>According </a:t>
            </a:r>
            <a:r>
              <a:rPr lang="en-US" sz="2800" dirty="0">
                <a:solidFill>
                  <a:srgbClr val="353535"/>
                </a:solidFill>
              </a:rPr>
              <a:t>to this article in the future, success in job finding will be knowing where to look for a job. </a:t>
            </a:r>
            <a:endParaRPr lang="en-US" sz="2800" dirty="0" smtClean="0">
              <a:solidFill>
                <a:srgbClr val="353535"/>
              </a:solidFill>
            </a:endParaRPr>
          </a:p>
          <a:p>
            <a:r>
              <a:rPr lang="en-US" sz="2800" b="1" dirty="0" smtClean="0">
                <a:solidFill>
                  <a:srgbClr val="353535"/>
                </a:solidFill>
              </a:rPr>
              <a:t>Based on the text, what </a:t>
            </a:r>
            <a:r>
              <a:rPr lang="en-US" sz="2800" b="1" dirty="0">
                <a:solidFill>
                  <a:srgbClr val="353535"/>
                </a:solidFill>
              </a:rPr>
              <a:t>supports or refutes this </a:t>
            </a:r>
            <a:r>
              <a:rPr lang="en-US" sz="2800" b="1" dirty="0" smtClean="0">
                <a:solidFill>
                  <a:srgbClr val="353535"/>
                </a:solidFill>
              </a:rPr>
              <a:t>statement</a:t>
            </a:r>
            <a:r>
              <a:rPr lang="en-US" sz="2800" dirty="0" smtClean="0">
                <a:solidFill>
                  <a:srgbClr val="353535"/>
                </a:solidFill>
              </a:rPr>
              <a:t>?</a:t>
            </a:r>
            <a:endParaRPr lang="en-US" sz="2800" dirty="0">
              <a:solidFill>
                <a:srgbClr val="353535"/>
              </a:solidFill>
            </a:endParaRPr>
          </a:p>
        </p:txBody>
      </p:sp>
    </p:spTree>
    <p:extLst>
      <p:ext uri="{BB962C8B-B14F-4D97-AF65-F5344CB8AC3E}">
        <p14:creationId xmlns:p14="http://schemas.microsoft.com/office/powerpoint/2010/main" val="3667633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95867"/>
            <a:ext cx="7556313" cy="1116106"/>
          </a:xfrm>
        </p:spPr>
        <p:txBody>
          <a:bodyPr/>
          <a:lstStyle/>
          <a:p>
            <a:r>
              <a:rPr lang="en-US" dirty="0" smtClean="0"/>
              <a:t>Your turn</a:t>
            </a:r>
            <a:endParaRPr lang="en-US" dirty="0"/>
          </a:p>
        </p:txBody>
      </p:sp>
      <p:sp>
        <p:nvSpPr>
          <p:cNvPr id="3" name="Content Placeholder 2"/>
          <p:cNvSpPr>
            <a:spLocks noGrp="1"/>
          </p:cNvSpPr>
          <p:nvPr>
            <p:ph idx="1"/>
          </p:nvPr>
        </p:nvSpPr>
        <p:spPr>
          <a:xfrm>
            <a:off x="498474" y="1600200"/>
            <a:ext cx="7556313" cy="5060244"/>
          </a:xfrm>
        </p:spPr>
        <p:txBody>
          <a:bodyPr>
            <a:normAutofit lnSpcReduction="10000"/>
          </a:bodyPr>
          <a:lstStyle/>
          <a:p>
            <a:pPr lvl="0"/>
            <a:r>
              <a:rPr lang="en-US" sz="2800" dirty="0">
                <a:solidFill>
                  <a:srgbClr val="353535"/>
                </a:solidFill>
              </a:rPr>
              <a:t>Read the rest of the </a:t>
            </a:r>
            <a:r>
              <a:rPr lang="en-US" sz="2800" dirty="0" smtClean="0">
                <a:solidFill>
                  <a:srgbClr val="353535"/>
                </a:solidFill>
              </a:rPr>
              <a:t>text.</a:t>
            </a:r>
          </a:p>
          <a:p>
            <a:pPr lvl="0"/>
            <a:r>
              <a:rPr lang="en-US" sz="2800" dirty="0" smtClean="0">
                <a:solidFill>
                  <a:srgbClr val="353535"/>
                </a:solidFill>
              </a:rPr>
              <a:t>Select one of the </a:t>
            </a:r>
            <a:r>
              <a:rPr lang="en-US" sz="2800" dirty="0">
                <a:solidFill>
                  <a:srgbClr val="353535"/>
                </a:solidFill>
              </a:rPr>
              <a:t>short </a:t>
            </a:r>
            <a:r>
              <a:rPr lang="en-US" sz="2800" dirty="0" smtClean="0">
                <a:solidFill>
                  <a:srgbClr val="353535"/>
                </a:solidFill>
              </a:rPr>
              <a:t>articles </a:t>
            </a:r>
            <a:r>
              <a:rPr lang="en-US" sz="2800" dirty="0">
                <a:solidFill>
                  <a:srgbClr val="353535"/>
                </a:solidFill>
              </a:rPr>
              <a:t>you would like to focus </a:t>
            </a:r>
            <a:r>
              <a:rPr lang="en-US" sz="2800" dirty="0" smtClean="0">
                <a:solidFill>
                  <a:srgbClr val="353535"/>
                </a:solidFill>
              </a:rPr>
              <a:t>on.</a:t>
            </a:r>
          </a:p>
          <a:p>
            <a:pPr lvl="0"/>
            <a:r>
              <a:rPr lang="en-US" sz="2800" dirty="0">
                <a:solidFill>
                  <a:srgbClr val="353535"/>
                </a:solidFill>
              </a:rPr>
              <a:t>With a partner generate </a:t>
            </a:r>
            <a:r>
              <a:rPr lang="en-US" sz="2800" dirty="0" smtClean="0">
                <a:solidFill>
                  <a:srgbClr val="353535"/>
                </a:solidFill>
              </a:rPr>
              <a:t>statements and </a:t>
            </a:r>
            <a:r>
              <a:rPr lang="en-US" sz="2800" dirty="0">
                <a:solidFill>
                  <a:srgbClr val="353535"/>
                </a:solidFill>
              </a:rPr>
              <a:t>questions related to the text you would like your students to engage with</a:t>
            </a:r>
          </a:p>
          <a:p>
            <a:pPr lvl="0"/>
            <a:r>
              <a:rPr lang="en-US" sz="2800" dirty="0">
                <a:solidFill>
                  <a:srgbClr val="353535"/>
                </a:solidFill>
              </a:rPr>
              <a:t>Develop a couple of questions that can engage your students in a discussion during or after the reading.</a:t>
            </a:r>
          </a:p>
          <a:p>
            <a:pPr lvl="0"/>
            <a:r>
              <a:rPr lang="en-US" sz="2800" dirty="0">
                <a:solidFill>
                  <a:srgbClr val="353535"/>
                </a:solidFill>
              </a:rPr>
              <a:t>Share out</a:t>
            </a:r>
          </a:p>
          <a:p>
            <a:endParaRPr lang="en-US" dirty="0"/>
          </a:p>
        </p:txBody>
      </p:sp>
    </p:spTree>
    <p:extLst>
      <p:ext uri="{BB962C8B-B14F-4D97-AF65-F5344CB8AC3E}">
        <p14:creationId xmlns:p14="http://schemas.microsoft.com/office/powerpoint/2010/main" val="165065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Debrief</a:t>
            </a:r>
            <a:endParaRPr lang="en-US" dirty="0"/>
          </a:p>
        </p:txBody>
      </p:sp>
      <p:sp>
        <p:nvSpPr>
          <p:cNvPr id="3" name="Content Placeholder 2"/>
          <p:cNvSpPr>
            <a:spLocks noGrp="1"/>
          </p:cNvSpPr>
          <p:nvPr>
            <p:ph idx="1"/>
          </p:nvPr>
        </p:nvSpPr>
        <p:spPr>
          <a:xfrm>
            <a:off x="498474" y="1600200"/>
            <a:ext cx="7556313" cy="4525964"/>
          </a:xfrm>
        </p:spPr>
        <p:txBody>
          <a:bodyPr>
            <a:normAutofit/>
          </a:bodyPr>
          <a:lstStyle/>
          <a:p>
            <a:endParaRPr lang="en-US" dirty="0"/>
          </a:p>
          <a:p>
            <a:r>
              <a:rPr lang="en-US" sz="2800" dirty="0" smtClean="0">
                <a:solidFill>
                  <a:schemeClr val="tx2">
                    <a:lumMod val="75000"/>
                  </a:schemeClr>
                </a:solidFill>
              </a:rPr>
              <a:t>As a career based educator, how are these strategies relevant to your program outcomes?</a:t>
            </a:r>
            <a:endParaRPr lang="en-US" sz="2800" dirty="0">
              <a:solidFill>
                <a:schemeClr val="tx2">
                  <a:lumMod val="75000"/>
                </a:schemeClr>
              </a:solidFill>
            </a:endParaRPr>
          </a:p>
          <a:p>
            <a:r>
              <a:rPr lang="en-US" sz="2800" dirty="0" smtClean="0">
                <a:solidFill>
                  <a:schemeClr val="tx2">
                    <a:lumMod val="75000"/>
                  </a:schemeClr>
                </a:solidFill>
              </a:rPr>
              <a:t>Journal 2 minutes</a:t>
            </a:r>
          </a:p>
          <a:p>
            <a:r>
              <a:rPr lang="en-US" sz="2800" dirty="0" smtClean="0">
                <a:solidFill>
                  <a:schemeClr val="tx2">
                    <a:lumMod val="75000"/>
                  </a:schemeClr>
                </a:solidFill>
              </a:rPr>
              <a:t>Group share </a:t>
            </a:r>
          </a:p>
        </p:txBody>
      </p:sp>
    </p:spTree>
    <p:extLst>
      <p:ext uri="{BB962C8B-B14F-4D97-AF65-F5344CB8AC3E}">
        <p14:creationId xmlns:p14="http://schemas.microsoft.com/office/powerpoint/2010/main" val="2833800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What is Workplace </a:t>
            </a:r>
            <a:r>
              <a:rPr lang="en-US" dirty="0" smtClean="0"/>
              <a:t>Literacy?</a:t>
            </a:r>
            <a:r>
              <a:rPr lang="en-US" baseline="30000" dirty="0" smtClean="0"/>
              <a:t>1</a:t>
            </a:r>
            <a:r>
              <a:rPr lang="en-US" dirty="0"/>
              <a:t/>
            </a:r>
            <a:br>
              <a:rPr lang="en-US" dirty="0"/>
            </a:br>
            <a:endParaRPr lang="en-US" dirty="0"/>
          </a:p>
        </p:txBody>
      </p:sp>
      <p:sp>
        <p:nvSpPr>
          <p:cNvPr id="3" name="Content Placeholder 2"/>
          <p:cNvSpPr>
            <a:spLocks noGrp="1"/>
          </p:cNvSpPr>
          <p:nvPr>
            <p:ph idx="1"/>
          </p:nvPr>
        </p:nvSpPr>
        <p:spPr>
          <a:xfrm>
            <a:off x="457200" y="2252133"/>
            <a:ext cx="8229600" cy="4334934"/>
          </a:xfrm>
        </p:spPr>
        <p:txBody>
          <a:bodyPr>
            <a:normAutofit fontScale="25000" lnSpcReduction="20000"/>
          </a:bodyPr>
          <a:lstStyle/>
          <a:p>
            <a:pPr marL="0" indent="0">
              <a:buNone/>
            </a:pPr>
            <a:r>
              <a:rPr lang="en-US" sz="7600" dirty="0" smtClean="0">
                <a:solidFill>
                  <a:schemeClr val="tx2">
                    <a:lumMod val="75000"/>
                  </a:schemeClr>
                </a:solidFill>
              </a:rPr>
              <a:t>Workplace </a:t>
            </a:r>
            <a:r>
              <a:rPr lang="en-US" sz="7600" dirty="0">
                <a:solidFill>
                  <a:schemeClr val="tx2">
                    <a:lumMod val="75000"/>
                  </a:schemeClr>
                </a:solidFill>
              </a:rPr>
              <a:t>literacy refers to the literacy, English language and numeracy skills needed by employees in order to effectively carry out their roles in the workplace.</a:t>
            </a:r>
            <a:r>
              <a:rPr lang="en-US" sz="7600" dirty="0" smtClean="0">
                <a:solidFill>
                  <a:schemeClr val="tx2">
                    <a:lumMod val="75000"/>
                  </a:schemeClr>
                </a:solidFill>
              </a:rPr>
              <a:t> Participate </a:t>
            </a:r>
            <a:r>
              <a:rPr lang="en-US" sz="7600" dirty="0">
                <a:solidFill>
                  <a:schemeClr val="tx2">
                    <a:lumMod val="75000"/>
                  </a:schemeClr>
                </a:solidFill>
              </a:rPr>
              <a:t>in a team </a:t>
            </a:r>
            <a:r>
              <a:rPr lang="en-US" sz="7600" dirty="0" smtClean="0">
                <a:solidFill>
                  <a:schemeClr val="tx2">
                    <a:lumMod val="75000"/>
                  </a:schemeClr>
                </a:solidFill>
              </a:rPr>
              <a:t>meeting or team projects</a:t>
            </a:r>
            <a:endParaRPr lang="en-US" sz="7600" dirty="0">
              <a:solidFill>
                <a:schemeClr val="tx2">
                  <a:lumMod val="75000"/>
                </a:schemeClr>
              </a:solidFill>
            </a:endParaRPr>
          </a:p>
          <a:p>
            <a:r>
              <a:rPr lang="en-US" sz="7600" dirty="0" smtClean="0">
                <a:solidFill>
                  <a:schemeClr val="tx2">
                    <a:lumMod val="75000"/>
                  </a:schemeClr>
                </a:solidFill>
              </a:rPr>
              <a:t>Assess </a:t>
            </a:r>
            <a:r>
              <a:rPr lang="en-US" sz="7600" dirty="0">
                <a:solidFill>
                  <a:schemeClr val="tx2">
                    <a:lumMod val="75000"/>
                  </a:schemeClr>
                </a:solidFill>
              </a:rPr>
              <a:t>the reasonableness of numeric data</a:t>
            </a:r>
          </a:p>
          <a:p>
            <a:r>
              <a:rPr lang="en-US" sz="7600" dirty="0">
                <a:solidFill>
                  <a:schemeClr val="tx2">
                    <a:lumMod val="75000"/>
                  </a:schemeClr>
                </a:solidFill>
              </a:rPr>
              <a:t>Fill out forms</a:t>
            </a:r>
          </a:p>
          <a:p>
            <a:r>
              <a:rPr lang="en-US" sz="7600" dirty="0" smtClean="0">
                <a:solidFill>
                  <a:schemeClr val="tx2">
                    <a:lumMod val="75000"/>
                  </a:schemeClr>
                </a:solidFill>
              </a:rPr>
              <a:t>Developing a handbook </a:t>
            </a:r>
            <a:r>
              <a:rPr lang="en-US" sz="7600" dirty="0" smtClean="0">
                <a:solidFill>
                  <a:schemeClr val="tx2">
                    <a:lumMod val="75000"/>
                  </a:schemeClr>
                </a:solidFill>
                <a:sym typeface="Wingdings" panose="05000000000000000000" pitchFamily="2" charset="2"/>
              </a:rPr>
              <a:t> </a:t>
            </a:r>
            <a:r>
              <a:rPr lang="en-US" sz="7600" dirty="0" smtClean="0">
                <a:solidFill>
                  <a:schemeClr val="tx2">
                    <a:lumMod val="75000"/>
                  </a:schemeClr>
                </a:solidFill>
              </a:rPr>
              <a:t>Follow </a:t>
            </a:r>
            <a:r>
              <a:rPr lang="en-US" sz="7600" dirty="0">
                <a:solidFill>
                  <a:schemeClr val="tx2">
                    <a:lumMod val="75000"/>
                  </a:schemeClr>
                </a:solidFill>
              </a:rPr>
              <a:t>or give clear </a:t>
            </a:r>
            <a:r>
              <a:rPr lang="en-US" sz="7600" dirty="0" smtClean="0">
                <a:solidFill>
                  <a:schemeClr val="tx2">
                    <a:lumMod val="75000"/>
                  </a:schemeClr>
                </a:solidFill>
              </a:rPr>
              <a:t>instructions</a:t>
            </a:r>
          </a:p>
          <a:p>
            <a:r>
              <a:rPr lang="en-US" sz="7600" dirty="0" smtClean="0">
                <a:solidFill>
                  <a:schemeClr val="tx2">
                    <a:lumMod val="75000"/>
                  </a:schemeClr>
                </a:solidFill>
              </a:rPr>
              <a:t>Reading </a:t>
            </a:r>
            <a:r>
              <a:rPr lang="en-US" sz="7600" dirty="0" smtClean="0">
                <a:solidFill>
                  <a:schemeClr val="tx2">
                    <a:lumMod val="75000"/>
                  </a:schemeClr>
                </a:solidFill>
              </a:rPr>
              <a:t>a manual </a:t>
            </a:r>
            <a:r>
              <a:rPr lang="en-US" sz="7600" dirty="0" smtClean="0">
                <a:solidFill>
                  <a:schemeClr val="tx2">
                    <a:lumMod val="75000"/>
                  </a:schemeClr>
                </a:solidFill>
                <a:sym typeface="Wingdings" panose="05000000000000000000" pitchFamily="2" charset="2"/>
              </a:rPr>
              <a:t> </a:t>
            </a:r>
            <a:r>
              <a:rPr lang="en-US" sz="7600" dirty="0" smtClean="0">
                <a:solidFill>
                  <a:schemeClr val="tx2">
                    <a:lumMod val="75000"/>
                  </a:schemeClr>
                </a:solidFill>
              </a:rPr>
              <a:t> Address problems </a:t>
            </a:r>
            <a:r>
              <a:rPr lang="en-US" sz="7600" dirty="0" smtClean="0">
                <a:solidFill>
                  <a:schemeClr val="tx2">
                    <a:lumMod val="75000"/>
                  </a:schemeClr>
                </a:solidFill>
              </a:rPr>
              <a:t>(installation </a:t>
            </a:r>
            <a:r>
              <a:rPr lang="en-US" sz="7600" dirty="0" smtClean="0">
                <a:solidFill>
                  <a:schemeClr val="tx2">
                    <a:lumMod val="75000"/>
                  </a:schemeClr>
                </a:solidFill>
              </a:rPr>
              <a:t>and repair of </a:t>
            </a:r>
            <a:r>
              <a:rPr lang="en-US" sz="7600" dirty="0" smtClean="0">
                <a:solidFill>
                  <a:schemeClr val="tx2">
                    <a:lumMod val="75000"/>
                  </a:schemeClr>
                </a:solidFill>
              </a:rPr>
              <a:t>goods)</a:t>
            </a:r>
            <a:endParaRPr lang="en-US" sz="7600" dirty="0">
              <a:solidFill>
                <a:schemeClr val="tx2">
                  <a:lumMod val="75000"/>
                </a:schemeClr>
              </a:solidFill>
            </a:endParaRPr>
          </a:p>
          <a:p>
            <a:r>
              <a:rPr lang="en-US" sz="7600" dirty="0">
                <a:solidFill>
                  <a:schemeClr val="tx2">
                    <a:lumMod val="75000"/>
                  </a:schemeClr>
                </a:solidFill>
              </a:rPr>
              <a:t>Follow </a:t>
            </a:r>
            <a:r>
              <a:rPr lang="en-US" sz="7600" dirty="0" smtClean="0">
                <a:solidFill>
                  <a:schemeClr val="tx2">
                    <a:lumMod val="75000"/>
                  </a:schemeClr>
                </a:solidFill>
              </a:rPr>
              <a:t>Standard Operating Procedures </a:t>
            </a:r>
            <a:endParaRPr lang="en-US" sz="7600" dirty="0" smtClean="0">
              <a:solidFill>
                <a:schemeClr val="tx2">
                  <a:lumMod val="75000"/>
                </a:schemeClr>
              </a:solidFill>
            </a:endParaRPr>
          </a:p>
          <a:p>
            <a:pPr algn="r"/>
            <a:endParaRPr lang="en-US" sz="4400" dirty="0" smtClean="0">
              <a:solidFill>
                <a:schemeClr val="tx2">
                  <a:lumMod val="75000"/>
                </a:schemeClr>
              </a:solidFill>
            </a:endParaRPr>
          </a:p>
          <a:p>
            <a:pPr algn="r"/>
            <a:r>
              <a:rPr lang="en-US" sz="4400" dirty="0" smtClean="0">
                <a:solidFill>
                  <a:schemeClr val="tx2">
                    <a:lumMod val="75000"/>
                  </a:schemeClr>
                </a:solidFill>
              </a:rPr>
              <a:t> </a:t>
            </a:r>
            <a:r>
              <a:rPr lang="en-US" sz="4400" baseline="30000" dirty="0" smtClean="0"/>
              <a:t>1</a:t>
            </a:r>
            <a:r>
              <a:rPr lang="en-US" sz="4400" dirty="0" smtClean="0"/>
              <a:t> Wilkinson’s Workplace Literacy </a:t>
            </a:r>
            <a:r>
              <a:rPr lang="en-US" sz="4400" dirty="0"/>
              <a:t>Services </a:t>
            </a:r>
            <a:r>
              <a:rPr lang="en-US" sz="4400" dirty="0">
                <a:hlinkClick r:id="rId3"/>
              </a:rPr>
              <a:t>http://</a:t>
            </a:r>
            <a:r>
              <a:rPr lang="en-US" sz="4400" dirty="0" smtClean="0">
                <a:hlinkClick r:id="rId3"/>
              </a:rPr>
              <a:t>www.workplace-literacy.co.nz/workplace-literacy.htm</a:t>
            </a:r>
            <a:r>
              <a:rPr lang="en-US" sz="4400" dirty="0" smtClean="0"/>
              <a:t> </a:t>
            </a:r>
          </a:p>
        </p:txBody>
      </p:sp>
      <p:pic>
        <p:nvPicPr>
          <p:cNvPr id="10" name="Picture 9"/>
          <p:cNvPicPr>
            <a:picLocks noChangeAspect="1"/>
          </p:cNvPicPr>
          <p:nvPr/>
        </p:nvPicPr>
        <p:blipFill>
          <a:blip r:embed="rId4"/>
          <a:stretch>
            <a:fillRect/>
          </a:stretch>
        </p:blipFill>
        <p:spPr>
          <a:xfrm>
            <a:off x="1517399" y="846138"/>
            <a:ext cx="5340602" cy="1191798"/>
          </a:xfrm>
          <a:prstGeom prst="rect">
            <a:avLst/>
          </a:prstGeom>
        </p:spPr>
      </p:pic>
    </p:spTree>
    <p:extLst>
      <p:ext uri="{BB962C8B-B14F-4D97-AF65-F5344CB8AC3E}">
        <p14:creationId xmlns:p14="http://schemas.microsoft.com/office/powerpoint/2010/main" val="5074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Agenda</a:t>
            </a:r>
            <a:endParaRPr lang="en-US" dirty="0"/>
          </a:p>
        </p:txBody>
      </p:sp>
      <p:sp>
        <p:nvSpPr>
          <p:cNvPr id="3" name="Content Placeholder 2"/>
          <p:cNvSpPr>
            <a:spLocks noGrp="1"/>
          </p:cNvSpPr>
          <p:nvPr>
            <p:ph idx="1"/>
          </p:nvPr>
        </p:nvSpPr>
        <p:spPr>
          <a:xfrm>
            <a:off x="498474" y="1600199"/>
            <a:ext cx="7556313" cy="4817534"/>
          </a:xfrm>
        </p:spPr>
        <p:txBody>
          <a:bodyPr>
            <a:normAutofit/>
          </a:bodyPr>
          <a:lstStyle/>
          <a:p>
            <a:r>
              <a:rPr lang="en-US" sz="2400" dirty="0" smtClean="0">
                <a:solidFill>
                  <a:schemeClr val="tx2">
                    <a:lumMod val="75000"/>
                  </a:schemeClr>
                </a:solidFill>
              </a:rPr>
              <a:t>Introductions/Outcomes</a:t>
            </a:r>
          </a:p>
          <a:p>
            <a:r>
              <a:rPr lang="en-US" sz="2400" dirty="0" smtClean="0">
                <a:solidFill>
                  <a:schemeClr val="tx2">
                    <a:lumMod val="75000"/>
                  </a:schemeClr>
                </a:solidFill>
              </a:rPr>
              <a:t>Context – Linked Learning and CTE</a:t>
            </a:r>
          </a:p>
          <a:p>
            <a:r>
              <a:rPr lang="en-US" sz="2400" dirty="0" smtClean="0">
                <a:solidFill>
                  <a:schemeClr val="tx2">
                    <a:lumMod val="75000"/>
                  </a:schemeClr>
                </a:solidFill>
              </a:rPr>
              <a:t>Equity, Access and Choice</a:t>
            </a:r>
          </a:p>
          <a:p>
            <a:r>
              <a:rPr lang="en-US" sz="2400" dirty="0" smtClean="0">
                <a:solidFill>
                  <a:schemeClr val="tx2">
                    <a:lumMod val="75000"/>
                  </a:schemeClr>
                </a:solidFill>
              </a:rPr>
              <a:t>Common Core, Literacy and Professions Data</a:t>
            </a:r>
          </a:p>
          <a:p>
            <a:r>
              <a:rPr lang="en-US" sz="2400" dirty="0" smtClean="0">
                <a:solidFill>
                  <a:schemeClr val="tx2">
                    <a:lumMod val="75000"/>
                  </a:schemeClr>
                </a:solidFill>
              </a:rPr>
              <a:t>What are the implications for CTE? </a:t>
            </a:r>
          </a:p>
          <a:p>
            <a:r>
              <a:rPr lang="en-US" sz="2400" dirty="0" smtClean="0">
                <a:solidFill>
                  <a:schemeClr val="tx2">
                    <a:lumMod val="75000"/>
                  </a:schemeClr>
                </a:solidFill>
              </a:rPr>
              <a:t>Literacy strategies to facilitate access to CTE content</a:t>
            </a:r>
          </a:p>
          <a:p>
            <a:r>
              <a:rPr lang="en-US" sz="2400" dirty="0" smtClean="0">
                <a:solidFill>
                  <a:schemeClr val="tx2">
                    <a:lumMod val="75000"/>
                  </a:schemeClr>
                </a:solidFill>
              </a:rPr>
              <a:t>Real-World Rationale</a:t>
            </a:r>
          </a:p>
        </p:txBody>
      </p:sp>
    </p:spTree>
    <p:extLst>
      <p:ext uri="{BB962C8B-B14F-4D97-AF65-F5344CB8AC3E}">
        <p14:creationId xmlns:p14="http://schemas.microsoft.com/office/powerpoint/2010/main" val="1900825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t>The </a:t>
            </a:r>
            <a:r>
              <a:rPr lang="en-US" dirty="0"/>
              <a:t>E</a:t>
            </a:r>
            <a:r>
              <a:rPr lang="en-US" dirty="0" smtClean="0"/>
              <a:t>mployer Perspective</a:t>
            </a:r>
            <a:endParaRPr lang="en-US" dirty="0"/>
          </a:p>
        </p:txBody>
      </p:sp>
      <p:sp>
        <p:nvSpPr>
          <p:cNvPr id="3" name="Content Placeholder 2"/>
          <p:cNvSpPr>
            <a:spLocks noGrp="1"/>
          </p:cNvSpPr>
          <p:nvPr>
            <p:ph idx="1"/>
          </p:nvPr>
        </p:nvSpPr>
        <p:spPr>
          <a:xfrm>
            <a:off x="498474" y="1388533"/>
            <a:ext cx="7556313" cy="4737631"/>
          </a:xfrm>
        </p:spPr>
        <p:txBody>
          <a:bodyPr/>
          <a:lstStyle/>
          <a:p>
            <a:pPr>
              <a:buNone/>
            </a:pPr>
            <a:r>
              <a:rPr lang="en-US" sz="2400" dirty="0" smtClean="0">
                <a:solidFill>
                  <a:srgbClr val="211C07"/>
                </a:solidFill>
              </a:rPr>
              <a:t>A McKinsey study found that</a:t>
            </a:r>
            <a:endParaRPr lang="en-US" dirty="0">
              <a:solidFill>
                <a:srgbClr val="211C07"/>
              </a:solidFill>
            </a:endParaRPr>
          </a:p>
        </p:txBody>
      </p:sp>
      <p:pic>
        <p:nvPicPr>
          <p:cNvPr id="4" name="Picture 3"/>
          <p:cNvPicPr>
            <a:picLocks noChangeAspect="1"/>
          </p:cNvPicPr>
          <p:nvPr/>
        </p:nvPicPr>
        <p:blipFill rotWithShape="1">
          <a:blip r:embed="rId3"/>
          <a:srcRect l="33372" t="28215" r="15813" b="16835"/>
          <a:stretch>
            <a:fillRect/>
          </a:stretch>
        </p:blipFill>
        <p:spPr>
          <a:xfrm>
            <a:off x="897467" y="1811867"/>
            <a:ext cx="7157320" cy="4083463"/>
          </a:xfrm>
          <a:prstGeom prst="rect">
            <a:avLst/>
          </a:prstGeom>
        </p:spPr>
      </p:pic>
      <p:sp>
        <p:nvSpPr>
          <p:cNvPr id="5" name="Rectangle 4"/>
          <p:cNvSpPr/>
          <p:nvPr/>
        </p:nvSpPr>
        <p:spPr>
          <a:xfrm>
            <a:off x="498474" y="5895330"/>
            <a:ext cx="8103659" cy="646331"/>
          </a:xfrm>
          <a:prstGeom prst="rect">
            <a:avLst/>
          </a:prstGeom>
        </p:spPr>
        <p:txBody>
          <a:bodyPr wrap="square">
            <a:spAutoFit/>
          </a:bodyPr>
          <a:lstStyle/>
          <a:p>
            <a:r>
              <a:rPr lang="en-US" sz="1200" dirty="0">
                <a:solidFill>
                  <a:srgbClr val="211C07"/>
                </a:solidFill>
              </a:rPr>
              <a:t>McKinsey Center for Government</a:t>
            </a:r>
            <a:r>
              <a:rPr lang="en-US" sz="1200" dirty="0" smtClean="0">
                <a:solidFill>
                  <a:srgbClr val="211C07"/>
                </a:solidFill>
              </a:rPr>
              <a:t>. Report. “Education </a:t>
            </a:r>
            <a:r>
              <a:rPr lang="en-US" sz="1200" dirty="0">
                <a:solidFill>
                  <a:srgbClr val="211C07"/>
                </a:solidFill>
              </a:rPr>
              <a:t>to </a:t>
            </a:r>
            <a:r>
              <a:rPr lang="en-US" sz="1200" dirty="0" smtClean="0">
                <a:solidFill>
                  <a:srgbClr val="211C07"/>
                </a:solidFill>
              </a:rPr>
              <a:t>Employment</a:t>
            </a:r>
            <a:r>
              <a:rPr lang="en-US" sz="1200" dirty="0">
                <a:solidFill>
                  <a:srgbClr val="211C07"/>
                </a:solidFill>
              </a:rPr>
              <a:t>: </a:t>
            </a:r>
            <a:r>
              <a:rPr lang="en-US" sz="1200" dirty="0" smtClean="0">
                <a:solidFill>
                  <a:srgbClr val="211C07"/>
                </a:solidFill>
              </a:rPr>
              <a:t>Designing </a:t>
            </a:r>
            <a:r>
              <a:rPr lang="en-US" sz="1200" dirty="0">
                <a:solidFill>
                  <a:srgbClr val="211C07"/>
                </a:solidFill>
              </a:rPr>
              <a:t>a </a:t>
            </a:r>
            <a:r>
              <a:rPr lang="en-US" sz="1200" dirty="0" smtClean="0">
                <a:solidFill>
                  <a:srgbClr val="211C07"/>
                </a:solidFill>
              </a:rPr>
              <a:t>System </a:t>
            </a:r>
            <a:r>
              <a:rPr lang="en-US" sz="1200" dirty="0">
                <a:solidFill>
                  <a:srgbClr val="211C07"/>
                </a:solidFill>
              </a:rPr>
              <a:t>that </a:t>
            </a:r>
            <a:r>
              <a:rPr lang="en-US" sz="1200" dirty="0" smtClean="0">
                <a:solidFill>
                  <a:srgbClr val="211C07"/>
                </a:solidFill>
              </a:rPr>
              <a:t>Works.”  Mona </a:t>
            </a:r>
            <a:r>
              <a:rPr lang="en-US" sz="1200" dirty="0" err="1" smtClean="0">
                <a:solidFill>
                  <a:srgbClr val="211C07"/>
                </a:solidFill>
              </a:rPr>
              <a:t>Mourshed</a:t>
            </a:r>
            <a:r>
              <a:rPr lang="en-US" sz="1200" dirty="0" smtClean="0">
                <a:solidFill>
                  <a:srgbClr val="211C07"/>
                </a:solidFill>
              </a:rPr>
              <a:t>, Diana Farrell, Dominic Barton. http</a:t>
            </a:r>
            <a:r>
              <a:rPr lang="en-US" sz="1200" dirty="0">
                <a:solidFill>
                  <a:srgbClr val="211C07"/>
                </a:solidFill>
              </a:rPr>
              <a:t>://www.mckinsey.com/client_service/public_sector/mckinsey_center_for_government/education_to_employment</a:t>
            </a:r>
          </a:p>
        </p:txBody>
      </p:sp>
    </p:spTree>
    <p:extLst>
      <p:ext uri="{BB962C8B-B14F-4D97-AF65-F5344CB8AC3E}">
        <p14:creationId xmlns:p14="http://schemas.microsoft.com/office/powerpoint/2010/main" val="941049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978429"/>
          </a:xfrm>
        </p:spPr>
        <p:txBody>
          <a:bodyPr>
            <a:normAutofit/>
          </a:bodyPr>
          <a:lstStyle/>
          <a:p>
            <a:r>
              <a:rPr lang="en-US" sz="3600" dirty="0" smtClean="0"/>
              <a:t>The Student’s Perspective</a:t>
            </a:r>
            <a:endParaRPr lang="en-US" sz="3600" dirty="0"/>
          </a:p>
        </p:txBody>
      </p:sp>
      <p:sp>
        <p:nvSpPr>
          <p:cNvPr id="3" name="Content Placeholder 2"/>
          <p:cNvSpPr>
            <a:spLocks noGrp="1"/>
          </p:cNvSpPr>
          <p:nvPr>
            <p:ph idx="1"/>
          </p:nvPr>
        </p:nvSpPr>
        <p:spPr>
          <a:xfrm>
            <a:off x="457200" y="1016000"/>
            <a:ext cx="7721600" cy="4316234"/>
          </a:xfrm>
        </p:spPr>
        <p:txBody>
          <a:bodyPr>
            <a:normAutofit/>
          </a:bodyPr>
          <a:lstStyle/>
          <a:p>
            <a:pPr fontAlgn="base"/>
            <a:r>
              <a:rPr lang="en-US" sz="1900" dirty="0" smtClean="0">
                <a:solidFill>
                  <a:srgbClr val="211C07"/>
                </a:solidFill>
              </a:rPr>
              <a:t>ACT study</a:t>
            </a:r>
            <a:r>
              <a:rPr lang="en-US" sz="1900" baseline="30000" dirty="0" smtClean="0">
                <a:solidFill>
                  <a:srgbClr val="211C07"/>
                </a:solidFill>
              </a:rPr>
              <a:t>1</a:t>
            </a:r>
            <a:r>
              <a:rPr lang="en-US" sz="1900" dirty="0" smtClean="0">
                <a:solidFill>
                  <a:srgbClr val="211C07"/>
                </a:solidFill>
              </a:rPr>
              <a:t> </a:t>
            </a:r>
            <a:r>
              <a:rPr lang="en-US" sz="1900" dirty="0" smtClean="0">
                <a:solidFill>
                  <a:srgbClr val="211C07"/>
                </a:solidFill>
              </a:rPr>
              <a:t>found </a:t>
            </a:r>
            <a:r>
              <a:rPr lang="en-US" sz="1900" dirty="0" smtClean="0">
                <a:solidFill>
                  <a:srgbClr val="211C07"/>
                </a:solidFill>
              </a:rPr>
              <a:t>that only 1/3 of ACT</a:t>
            </a:r>
            <a:r>
              <a:rPr lang="en-US" sz="1900" baseline="30000" dirty="0" smtClean="0">
                <a:solidFill>
                  <a:srgbClr val="211C07"/>
                </a:solidFill>
              </a:rPr>
              <a:t>®</a:t>
            </a:r>
            <a:r>
              <a:rPr lang="en-US" sz="1900" dirty="0" smtClean="0">
                <a:solidFill>
                  <a:srgbClr val="211C07"/>
                </a:solidFill>
              </a:rPr>
              <a:t>-tested high school grads selected a college major that is a </a:t>
            </a:r>
            <a:r>
              <a:rPr lang="en-US" sz="1900" i="1" dirty="0" smtClean="0">
                <a:solidFill>
                  <a:srgbClr val="211C07"/>
                </a:solidFill>
              </a:rPr>
              <a:t>good</a:t>
            </a:r>
            <a:r>
              <a:rPr lang="en-US" sz="1900" dirty="0" smtClean="0">
                <a:solidFill>
                  <a:srgbClr val="211C07"/>
                </a:solidFill>
              </a:rPr>
              <a:t> fit with their interests —32% selected </a:t>
            </a:r>
            <a:r>
              <a:rPr lang="en-US" sz="1900" dirty="0">
                <a:solidFill>
                  <a:srgbClr val="211C07"/>
                </a:solidFill>
              </a:rPr>
              <a:t>a major that was a </a:t>
            </a:r>
            <a:r>
              <a:rPr lang="en-US" sz="1900" i="1" dirty="0">
                <a:solidFill>
                  <a:srgbClr val="211C07"/>
                </a:solidFill>
              </a:rPr>
              <a:t>poor</a:t>
            </a:r>
            <a:r>
              <a:rPr lang="en-US" sz="1900" dirty="0">
                <a:solidFill>
                  <a:srgbClr val="211C07"/>
                </a:solidFill>
              </a:rPr>
              <a:t> </a:t>
            </a:r>
            <a:r>
              <a:rPr lang="en-US" sz="1900" dirty="0" smtClean="0">
                <a:solidFill>
                  <a:srgbClr val="211C07"/>
                </a:solidFill>
              </a:rPr>
              <a:t>fit.</a:t>
            </a:r>
          </a:p>
          <a:p>
            <a:pPr fontAlgn="base"/>
            <a:r>
              <a:rPr lang="en-US" sz="1900" dirty="0" smtClean="0">
                <a:solidFill>
                  <a:srgbClr val="211C07"/>
                </a:solidFill>
              </a:rPr>
              <a:t>2013</a:t>
            </a:r>
            <a:r>
              <a:rPr lang="en-US" sz="1900" dirty="0">
                <a:solidFill>
                  <a:srgbClr val="211C07"/>
                </a:solidFill>
              </a:rPr>
              <a:t> </a:t>
            </a:r>
            <a:r>
              <a:rPr lang="en-US" sz="1900" dirty="0" smtClean="0">
                <a:solidFill>
                  <a:srgbClr val="211C07"/>
                </a:solidFill>
              </a:rPr>
              <a:t>CareerBuilder</a:t>
            </a:r>
            <a:r>
              <a:rPr lang="en-US" sz="1900" dirty="0">
                <a:solidFill>
                  <a:srgbClr val="211C07"/>
                </a:solidFill>
              </a:rPr>
              <a:t> </a:t>
            </a:r>
            <a:r>
              <a:rPr lang="en-US" sz="1900" dirty="0" smtClean="0">
                <a:solidFill>
                  <a:srgbClr val="211C07"/>
                </a:solidFill>
              </a:rPr>
              <a:t>survey: 47</a:t>
            </a:r>
            <a:r>
              <a:rPr lang="en-US" sz="1900" dirty="0" smtClean="0">
                <a:solidFill>
                  <a:srgbClr val="211C07"/>
                </a:solidFill>
              </a:rPr>
              <a:t>% </a:t>
            </a:r>
            <a:r>
              <a:rPr lang="en-US" sz="1900" dirty="0">
                <a:solidFill>
                  <a:srgbClr val="211C07"/>
                </a:solidFill>
              </a:rPr>
              <a:t>of college </a:t>
            </a:r>
            <a:r>
              <a:rPr lang="en-US" sz="1900" dirty="0" smtClean="0">
                <a:solidFill>
                  <a:srgbClr val="211C07"/>
                </a:solidFill>
              </a:rPr>
              <a:t>grads </a:t>
            </a:r>
            <a:r>
              <a:rPr lang="en-US" sz="1900" dirty="0">
                <a:solidFill>
                  <a:srgbClr val="211C07"/>
                </a:solidFill>
              </a:rPr>
              <a:t>did </a:t>
            </a:r>
            <a:r>
              <a:rPr lang="en-US" sz="1900" i="1" dirty="0">
                <a:solidFill>
                  <a:srgbClr val="211C07"/>
                </a:solidFill>
              </a:rPr>
              <a:t>not</a:t>
            </a:r>
            <a:r>
              <a:rPr lang="en-US" sz="1900" dirty="0">
                <a:solidFill>
                  <a:srgbClr val="211C07"/>
                </a:solidFill>
              </a:rPr>
              <a:t> find a first job </a:t>
            </a:r>
            <a:r>
              <a:rPr lang="en-US" sz="1900" dirty="0" smtClean="0">
                <a:solidFill>
                  <a:srgbClr val="211C07"/>
                </a:solidFill>
              </a:rPr>
              <a:t>related </a:t>
            </a:r>
            <a:r>
              <a:rPr lang="en-US" sz="1900" dirty="0">
                <a:solidFill>
                  <a:srgbClr val="211C07"/>
                </a:solidFill>
              </a:rPr>
              <a:t>to their college major. </a:t>
            </a:r>
            <a:r>
              <a:rPr lang="en-US" sz="1900" dirty="0" smtClean="0">
                <a:solidFill>
                  <a:srgbClr val="211C07"/>
                </a:solidFill>
              </a:rPr>
              <a:t> 32% had </a:t>
            </a:r>
            <a:r>
              <a:rPr lang="en-US" sz="1900" i="1" dirty="0">
                <a:solidFill>
                  <a:srgbClr val="211C07"/>
                </a:solidFill>
              </a:rPr>
              <a:t>never</a:t>
            </a:r>
            <a:r>
              <a:rPr lang="en-US" sz="1900" dirty="0">
                <a:solidFill>
                  <a:srgbClr val="211C07"/>
                </a:solidFill>
              </a:rPr>
              <a:t> worked in a field related to their majors. </a:t>
            </a:r>
            <a:endParaRPr lang="en-US" sz="1900" dirty="0" smtClean="0">
              <a:solidFill>
                <a:srgbClr val="211C07"/>
              </a:solidFill>
            </a:endParaRPr>
          </a:p>
          <a:p>
            <a:pPr fontAlgn="base"/>
            <a:r>
              <a:rPr lang="en-US" sz="1900" dirty="0" smtClean="0">
                <a:solidFill>
                  <a:srgbClr val="211C07"/>
                </a:solidFill>
              </a:rPr>
              <a:t>2013 Federal Reserve </a:t>
            </a:r>
          </a:p>
          <a:p>
            <a:pPr marL="400050" lvl="1" indent="0" fontAlgn="base">
              <a:buNone/>
            </a:pPr>
            <a:r>
              <a:rPr lang="en-US" sz="1900" dirty="0" smtClean="0">
                <a:solidFill>
                  <a:srgbClr val="211C07"/>
                </a:solidFill>
              </a:rPr>
              <a:t>Bank of New York finds </a:t>
            </a:r>
          </a:p>
          <a:p>
            <a:pPr marL="400050" lvl="1" indent="0" fontAlgn="base">
              <a:buNone/>
            </a:pPr>
            <a:r>
              <a:rPr lang="en-US" sz="1900" dirty="0" smtClean="0">
                <a:solidFill>
                  <a:srgbClr val="211C07"/>
                </a:solidFill>
              </a:rPr>
              <a:t>Similar data:</a:t>
            </a:r>
          </a:p>
          <a:p>
            <a:pPr fontAlgn="base"/>
            <a:endParaRPr lang="en-US" sz="1900" dirty="0" smtClean="0"/>
          </a:p>
          <a:p>
            <a:endParaRPr lang="en-US" dirty="0"/>
          </a:p>
        </p:txBody>
      </p:sp>
      <p:sp>
        <p:nvSpPr>
          <p:cNvPr id="4" name="Rectangle 3"/>
          <p:cNvSpPr/>
          <p:nvPr/>
        </p:nvSpPr>
        <p:spPr>
          <a:xfrm>
            <a:off x="457200" y="6132453"/>
            <a:ext cx="8026400" cy="800219"/>
          </a:xfrm>
          <a:prstGeom prst="rect">
            <a:avLst/>
          </a:prstGeom>
        </p:spPr>
        <p:txBody>
          <a:bodyPr wrap="square">
            <a:spAutoFit/>
          </a:bodyPr>
          <a:lstStyle/>
          <a:p>
            <a:r>
              <a:rPr lang="en-US" baseline="30000" dirty="0" smtClean="0"/>
              <a:t>1</a:t>
            </a:r>
            <a:r>
              <a:rPr lang="en-US" i="1" dirty="0" smtClean="0"/>
              <a:t> </a:t>
            </a:r>
            <a:r>
              <a:rPr lang="en-US" sz="1400" i="1" dirty="0" smtClean="0"/>
              <a:t>College </a:t>
            </a:r>
            <a:r>
              <a:rPr lang="en-US" sz="1400" i="1" dirty="0"/>
              <a:t>Choice Report Part 1: Preferences and </a:t>
            </a:r>
            <a:r>
              <a:rPr lang="en-US" sz="1200" i="1" dirty="0"/>
              <a:t>Prospects</a:t>
            </a:r>
            <a:r>
              <a:rPr lang="en-US" sz="1400" i="1" dirty="0"/>
              <a:t> </a:t>
            </a:r>
            <a:r>
              <a:rPr lang="en-US" sz="1400" i="1" dirty="0" smtClean="0"/>
              <a:t> </a:t>
            </a:r>
            <a:r>
              <a:rPr lang="en-US" sz="1400" i="1" u="sng" dirty="0" smtClean="0"/>
              <a:t>(</a:t>
            </a:r>
            <a:r>
              <a:rPr lang="en-US" sz="1400" dirty="0" smtClean="0"/>
              <a:t>2013). ACT </a:t>
            </a:r>
            <a:r>
              <a:rPr lang="en-US" sz="1400" u="sng" dirty="0" smtClean="0">
                <a:hlinkClick r:id="rId3"/>
              </a:rPr>
              <a:t>http</a:t>
            </a:r>
            <a:r>
              <a:rPr lang="en-US" sz="1400" u="sng" dirty="0">
                <a:hlinkClick r:id="rId3"/>
              </a:rPr>
              <a:t>://act.org/newsroom/releases/view.php?lang=english&amp;p=3064</a:t>
            </a:r>
            <a:r>
              <a:rPr lang="en-US" sz="1400" dirty="0"/>
              <a:t> </a:t>
            </a:r>
            <a:endParaRPr lang="en-US" sz="1400" dirty="0" smtClean="0"/>
          </a:p>
          <a:p>
            <a:endParaRPr lang="en-US" sz="1400" dirty="0"/>
          </a:p>
        </p:txBody>
      </p:sp>
      <p:pic>
        <p:nvPicPr>
          <p:cNvPr id="2050" name="Picture 2" descr="Share-of-College-Graduates-Working-in-a-Job-Requiring-a-College-Degr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3010370"/>
            <a:ext cx="4495800" cy="3122083"/>
          </a:xfrm>
          <a:prstGeom prst="rect">
            <a:avLst/>
          </a:prstGeom>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pic>
    </p:spTree>
    <p:extLst>
      <p:ext uri="{BB962C8B-B14F-4D97-AF65-F5344CB8AC3E}">
        <p14:creationId xmlns:p14="http://schemas.microsoft.com/office/powerpoint/2010/main" val="1609379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837"/>
            <a:ext cx="8229600" cy="1367895"/>
          </a:xfrm>
        </p:spPr>
        <p:txBody>
          <a:bodyPr>
            <a:normAutofit fontScale="90000"/>
          </a:bodyPr>
          <a:lstStyle/>
          <a:p>
            <a:r>
              <a:rPr lang="en-US" dirty="0" smtClean="0"/>
              <a:t>PROPOSED: A New Formula for </a:t>
            </a:r>
            <a:br>
              <a:rPr lang="en-US" dirty="0" smtClean="0"/>
            </a:br>
            <a:r>
              <a:rPr lang="en-US" dirty="0" smtClean="0"/>
              <a:t>College </a:t>
            </a:r>
            <a:r>
              <a:rPr lang="en-US" sz="5300" dirty="0" smtClean="0">
                <a:solidFill>
                  <a:srgbClr val="CC4D20"/>
                </a:solidFill>
              </a:rPr>
              <a:t>&amp;</a:t>
            </a:r>
            <a:r>
              <a:rPr lang="en-US" dirty="0" smtClean="0"/>
              <a:t> Career Readiness</a:t>
            </a:r>
            <a:endParaRPr lang="en-US" dirty="0"/>
          </a:p>
        </p:txBody>
      </p:sp>
      <p:sp>
        <p:nvSpPr>
          <p:cNvPr id="7" name="Isosceles Triangle 6"/>
          <p:cNvSpPr/>
          <p:nvPr/>
        </p:nvSpPr>
        <p:spPr>
          <a:xfrm>
            <a:off x="4155441" y="4267200"/>
            <a:ext cx="1036320" cy="87376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9"/>
          <p:cNvGrpSpPr/>
          <p:nvPr/>
        </p:nvGrpSpPr>
        <p:grpSpPr>
          <a:xfrm>
            <a:off x="1300479" y="3283259"/>
            <a:ext cx="6566566" cy="1172219"/>
            <a:chOff x="1798318" y="3791259"/>
            <a:chExt cx="6566566" cy="1172219"/>
          </a:xfrm>
          <a:solidFill>
            <a:schemeClr val="accent1"/>
          </a:solidFill>
        </p:grpSpPr>
        <p:sp>
          <p:nvSpPr>
            <p:cNvPr id="8" name="Minus 7"/>
            <p:cNvSpPr/>
            <p:nvPr/>
          </p:nvSpPr>
          <p:spPr>
            <a:xfrm>
              <a:off x="2824480" y="4424998"/>
              <a:ext cx="4693920" cy="538480"/>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Minus 8"/>
            <p:cNvSpPr/>
            <p:nvPr/>
          </p:nvSpPr>
          <p:spPr>
            <a:xfrm rot="2493449">
              <a:off x="2550159" y="4150519"/>
              <a:ext cx="1259840"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inus 10"/>
            <p:cNvSpPr/>
            <p:nvPr/>
          </p:nvSpPr>
          <p:spPr>
            <a:xfrm>
              <a:off x="1798318" y="3791259"/>
              <a:ext cx="2035206"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Minus 15"/>
            <p:cNvSpPr/>
            <p:nvPr/>
          </p:nvSpPr>
          <p:spPr>
            <a:xfrm rot="8258649">
              <a:off x="6554757" y="4146549"/>
              <a:ext cx="1259840"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inus 16"/>
            <p:cNvSpPr/>
            <p:nvPr/>
          </p:nvSpPr>
          <p:spPr>
            <a:xfrm>
              <a:off x="6329678" y="3801737"/>
              <a:ext cx="2035206"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187119" y="2769761"/>
            <a:ext cx="6794890" cy="1760923"/>
            <a:chOff x="1187119" y="2769761"/>
            <a:chExt cx="6794890" cy="1760923"/>
          </a:xfrm>
        </p:grpSpPr>
        <p:sp>
          <p:nvSpPr>
            <p:cNvPr id="18" name="TextBox 17"/>
            <p:cNvSpPr txBox="1"/>
            <p:nvPr/>
          </p:nvSpPr>
          <p:spPr>
            <a:xfrm>
              <a:off x="1187119" y="2800341"/>
              <a:ext cx="2279044" cy="830997"/>
            </a:xfrm>
            <a:prstGeom prst="rect">
              <a:avLst/>
            </a:prstGeom>
            <a:noFill/>
          </p:spPr>
          <p:txBody>
            <a:bodyPr wrap="square" rtlCol="0">
              <a:spAutoFit/>
            </a:bodyPr>
            <a:lstStyle/>
            <a:p>
              <a:pPr algn="ctr"/>
              <a:r>
                <a:rPr lang="en-US" sz="4800" dirty="0" smtClean="0">
                  <a:latin typeface="Century Schoolbook" panose="02040604050505020304" pitchFamily="18" charset="0"/>
                </a:rPr>
                <a:t>A-G</a:t>
              </a:r>
              <a:endParaRPr lang="en-US" sz="4800" dirty="0">
                <a:latin typeface="Century Schoolbook" panose="02040604050505020304" pitchFamily="18" charset="0"/>
              </a:endParaRPr>
            </a:p>
          </p:txBody>
        </p:sp>
        <p:grpSp>
          <p:nvGrpSpPr>
            <p:cNvPr id="14" name="Group 19"/>
            <p:cNvGrpSpPr/>
            <p:nvPr/>
          </p:nvGrpSpPr>
          <p:grpSpPr>
            <a:xfrm>
              <a:off x="1302081" y="3358465"/>
              <a:ext cx="6566566" cy="1172219"/>
              <a:chOff x="1798318" y="3791259"/>
              <a:chExt cx="6566566" cy="1172219"/>
            </a:xfrm>
            <a:solidFill>
              <a:schemeClr val="accent1"/>
            </a:solidFill>
          </p:grpSpPr>
          <p:sp>
            <p:nvSpPr>
              <p:cNvPr id="15" name="Minus 14"/>
              <p:cNvSpPr/>
              <p:nvPr/>
            </p:nvSpPr>
            <p:spPr>
              <a:xfrm>
                <a:off x="2824480" y="4424998"/>
                <a:ext cx="4693920" cy="538480"/>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Minus 19"/>
              <p:cNvSpPr/>
              <p:nvPr/>
            </p:nvSpPr>
            <p:spPr>
              <a:xfrm rot="2493449">
                <a:off x="2550159" y="4150519"/>
                <a:ext cx="1259840"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Minus 20"/>
              <p:cNvSpPr/>
              <p:nvPr/>
            </p:nvSpPr>
            <p:spPr>
              <a:xfrm>
                <a:off x="1798318" y="3791259"/>
                <a:ext cx="2035206"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Minus 21"/>
              <p:cNvSpPr/>
              <p:nvPr/>
            </p:nvSpPr>
            <p:spPr>
              <a:xfrm rot="8258649">
                <a:off x="6554757" y="4146549"/>
                <a:ext cx="1259840"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Minus 22"/>
              <p:cNvSpPr/>
              <p:nvPr/>
            </p:nvSpPr>
            <p:spPr>
              <a:xfrm>
                <a:off x="6329678" y="3801737"/>
                <a:ext cx="2035206" cy="548958"/>
              </a:xfrm>
              <a:prstGeom prst="mathMinus">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TextBox 23"/>
            <p:cNvSpPr txBox="1"/>
            <p:nvPr/>
          </p:nvSpPr>
          <p:spPr>
            <a:xfrm>
              <a:off x="5702965" y="2769761"/>
              <a:ext cx="2279044" cy="923330"/>
            </a:xfrm>
            <a:prstGeom prst="rect">
              <a:avLst/>
            </a:prstGeom>
            <a:noFill/>
          </p:spPr>
          <p:txBody>
            <a:bodyPr wrap="square" rtlCol="0">
              <a:spAutoFit/>
            </a:bodyPr>
            <a:lstStyle/>
            <a:p>
              <a:pPr algn="ctr"/>
              <a:r>
                <a:rPr lang="en-US" sz="5400" dirty="0" smtClean="0">
                  <a:latin typeface="Stencil" panose="040409050D0802020404" pitchFamily="82" charset="0"/>
                </a:rPr>
                <a:t>CTE</a:t>
              </a:r>
              <a:endParaRPr lang="en-US" sz="4000" dirty="0">
                <a:latin typeface="Stencil" panose="040409050D0802020404" pitchFamily="82" charset="0"/>
              </a:endParaRPr>
            </a:p>
          </p:txBody>
        </p:sp>
      </p:grpSp>
    </p:spTree>
    <p:extLst>
      <p:ext uri="{BB962C8B-B14F-4D97-AF65-F5344CB8AC3E}">
        <p14:creationId xmlns:p14="http://schemas.microsoft.com/office/powerpoint/2010/main" val="17652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500" fill="hold">
                                          <p:stCondLst>
                                            <p:cond delay="0"/>
                                          </p:stCondLst>
                                        </p:cTn>
                                        <p:tgtEl>
                                          <p:spTgt spid="6"/>
                                        </p:tgtEl>
                                        <p:attrNameLst>
                                          <p:attrName>r</p:attrName>
                                        </p:attrNameLst>
                                      </p:cBhvr>
                                    </p:animRot>
                                    <p:animRot by="-240000">
                                      <p:cBhvr>
                                        <p:cTn id="7" dur="1000" fill="hold">
                                          <p:stCondLst>
                                            <p:cond delay="1000"/>
                                          </p:stCondLst>
                                        </p:cTn>
                                        <p:tgtEl>
                                          <p:spTgt spid="6"/>
                                        </p:tgtEl>
                                        <p:attrNameLst>
                                          <p:attrName>r</p:attrName>
                                        </p:attrNameLst>
                                      </p:cBhvr>
                                    </p:animRot>
                                    <p:animRot by="240000">
                                      <p:cBhvr>
                                        <p:cTn id="8" dur="1000" fill="hold">
                                          <p:stCondLst>
                                            <p:cond delay="2000"/>
                                          </p:stCondLst>
                                        </p:cTn>
                                        <p:tgtEl>
                                          <p:spTgt spid="6"/>
                                        </p:tgtEl>
                                        <p:attrNameLst>
                                          <p:attrName>r</p:attrName>
                                        </p:attrNameLst>
                                      </p:cBhvr>
                                    </p:animRot>
                                    <p:animRot by="-240000">
                                      <p:cBhvr>
                                        <p:cTn id="9" dur="1000" fill="hold">
                                          <p:stCondLst>
                                            <p:cond delay="3000"/>
                                          </p:stCondLst>
                                        </p:cTn>
                                        <p:tgtEl>
                                          <p:spTgt spid="6"/>
                                        </p:tgtEl>
                                        <p:attrNameLst>
                                          <p:attrName>r</p:attrName>
                                        </p:attrNameLst>
                                      </p:cBhvr>
                                    </p:animRot>
                                    <p:animRot by="120000">
                                      <p:cBhvr>
                                        <p:cTn id="10" dur="1000" fill="hold">
                                          <p:stCondLst>
                                            <p:cond delay="40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Evolution of </a:t>
            </a:r>
            <a:br>
              <a:rPr lang="en-US" sz="3600" dirty="0" smtClean="0"/>
            </a:br>
            <a:r>
              <a:rPr lang="en-US" sz="3600" dirty="0" smtClean="0"/>
              <a:t>College </a:t>
            </a:r>
            <a:r>
              <a:rPr lang="en-US" dirty="0" smtClean="0">
                <a:solidFill>
                  <a:srgbClr val="CC4D20"/>
                </a:solidFill>
              </a:rPr>
              <a:t>&amp;</a:t>
            </a:r>
            <a:r>
              <a:rPr lang="en-US" sz="3600" dirty="0" smtClean="0"/>
              <a:t> Career Readiness</a:t>
            </a:r>
            <a:endParaRPr lang="en-US" sz="3600" dirty="0"/>
          </a:p>
        </p:txBody>
      </p:sp>
      <p:sp>
        <p:nvSpPr>
          <p:cNvPr id="18" name="TextBox 17"/>
          <p:cNvSpPr txBox="1"/>
          <p:nvPr/>
        </p:nvSpPr>
        <p:spPr>
          <a:xfrm>
            <a:off x="799767" y="1938338"/>
            <a:ext cx="7544466" cy="4247317"/>
          </a:xfrm>
          <a:prstGeom prst="rect">
            <a:avLst/>
          </a:prstGeom>
          <a:noFill/>
        </p:spPr>
        <p:txBody>
          <a:bodyPr wrap="square" rtlCol="0">
            <a:spAutoFit/>
          </a:bodyPr>
          <a:lstStyle/>
          <a:p>
            <a:pPr algn="ctr"/>
            <a:r>
              <a:rPr lang="en-US" sz="2800" b="1" u="sng" dirty="0" smtClean="0">
                <a:solidFill>
                  <a:srgbClr val="211C07"/>
                </a:solidFill>
              </a:rPr>
              <a:t>Conventional Thinking</a:t>
            </a:r>
          </a:p>
          <a:p>
            <a:pPr algn="ctr"/>
            <a:r>
              <a:rPr lang="en-US" sz="2800" dirty="0" smtClean="0">
                <a:solidFill>
                  <a:srgbClr val="211C07"/>
                </a:solidFill>
                <a:latin typeface="Century Schoolbook" panose="02040604050505020304" pitchFamily="18" charset="0"/>
              </a:rPr>
              <a:t>A-G </a:t>
            </a:r>
            <a:r>
              <a:rPr lang="en-US" sz="2800" dirty="0" smtClean="0">
                <a:solidFill>
                  <a:srgbClr val="211C07"/>
                </a:solidFill>
                <a:latin typeface="Stencil" panose="040409050D0802020404" pitchFamily="82" charset="0"/>
              </a:rPr>
              <a:t>= </a:t>
            </a:r>
            <a:r>
              <a:rPr lang="en-US" sz="2800" dirty="0">
                <a:solidFill>
                  <a:srgbClr val="211C07"/>
                </a:solidFill>
              </a:rPr>
              <a:t>College and Career Ready</a:t>
            </a:r>
          </a:p>
          <a:p>
            <a:pPr algn="ctr"/>
            <a:endParaRPr lang="en-US" sz="2800" dirty="0" smtClean="0">
              <a:solidFill>
                <a:srgbClr val="211C07"/>
              </a:solidFill>
              <a:latin typeface="Century Schoolbook" panose="02040604050505020304" pitchFamily="18" charset="0"/>
            </a:endParaRPr>
          </a:p>
          <a:p>
            <a:pPr algn="ctr"/>
            <a:r>
              <a:rPr lang="en-US" sz="2800" dirty="0" smtClean="0">
                <a:solidFill>
                  <a:srgbClr val="211C07"/>
                </a:solidFill>
                <a:latin typeface="Century Schoolbook" panose="02040604050505020304" pitchFamily="18" charset="0"/>
              </a:rPr>
              <a:t>A-G + </a:t>
            </a:r>
            <a:r>
              <a:rPr lang="en-US" sz="2800" dirty="0" smtClean="0">
                <a:solidFill>
                  <a:srgbClr val="211C07"/>
                </a:solidFill>
                <a:latin typeface="Stencil" panose="040409050D0802020404" pitchFamily="82" charset="0"/>
              </a:rPr>
              <a:t>CTE = </a:t>
            </a:r>
            <a:r>
              <a:rPr lang="en-US" sz="2800" dirty="0" smtClean="0">
                <a:solidFill>
                  <a:srgbClr val="211C07"/>
                </a:solidFill>
              </a:rPr>
              <a:t>College and Career Ready</a:t>
            </a:r>
          </a:p>
          <a:p>
            <a:pPr algn="ctr"/>
            <a:endParaRPr lang="en-US" sz="2800" dirty="0" smtClean="0">
              <a:solidFill>
                <a:srgbClr val="211C07"/>
              </a:solidFill>
            </a:endParaRPr>
          </a:p>
          <a:p>
            <a:pPr algn="ctr"/>
            <a:endParaRPr lang="en-US" dirty="0">
              <a:solidFill>
                <a:srgbClr val="211C07"/>
              </a:solidFill>
            </a:endParaRPr>
          </a:p>
          <a:p>
            <a:pPr algn="ctr"/>
            <a:r>
              <a:rPr lang="en-US" sz="2800" b="1" u="sng" dirty="0" smtClean="0">
                <a:solidFill>
                  <a:srgbClr val="211C07"/>
                </a:solidFill>
              </a:rPr>
              <a:t>Linked Learning</a:t>
            </a:r>
          </a:p>
          <a:p>
            <a:pPr algn="ctr"/>
            <a:r>
              <a:rPr lang="en-US" sz="2800" dirty="0" smtClean="0">
                <a:solidFill>
                  <a:srgbClr val="211C07"/>
                </a:solidFill>
                <a:latin typeface="Century Schoolbook" panose="02040604050505020304" pitchFamily="18" charset="0"/>
              </a:rPr>
              <a:t>A-G </a:t>
            </a:r>
            <a:r>
              <a:rPr lang="en-US" sz="2800" dirty="0">
                <a:solidFill>
                  <a:srgbClr val="211C07"/>
                </a:solidFill>
                <a:latin typeface="Century Schoolbook" panose="02040604050505020304" pitchFamily="18" charset="0"/>
              </a:rPr>
              <a:t>+ </a:t>
            </a:r>
            <a:r>
              <a:rPr lang="en-US" sz="2800" dirty="0">
                <a:solidFill>
                  <a:srgbClr val="211C07"/>
                </a:solidFill>
                <a:latin typeface="Stencil" panose="040409050D0802020404" pitchFamily="82" charset="0"/>
              </a:rPr>
              <a:t>CTE </a:t>
            </a:r>
            <a:r>
              <a:rPr lang="en-US" sz="2800" dirty="0" smtClean="0">
                <a:solidFill>
                  <a:srgbClr val="211C07"/>
                </a:solidFill>
              </a:rPr>
              <a:t>+ WBL + Support Services </a:t>
            </a:r>
          </a:p>
          <a:p>
            <a:pPr algn="ctr"/>
            <a:r>
              <a:rPr lang="en-US" sz="2800" dirty="0" smtClean="0">
                <a:solidFill>
                  <a:srgbClr val="211C07"/>
                </a:solidFill>
              </a:rPr>
              <a:t>=</a:t>
            </a:r>
            <a:r>
              <a:rPr lang="en-US" sz="2800" dirty="0" smtClean="0">
                <a:solidFill>
                  <a:srgbClr val="211C07"/>
                </a:solidFill>
                <a:latin typeface="Stencil" panose="040409050D0802020404" pitchFamily="82" charset="0"/>
              </a:rPr>
              <a:t> </a:t>
            </a:r>
            <a:r>
              <a:rPr lang="en-US" sz="2800" dirty="0">
                <a:solidFill>
                  <a:srgbClr val="211C07"/>
                </a:solidFill>
              </a:rPr>
              <a:t>College and Career </a:t>
            </a:r>
            <a:r>
              <a:rPr lang="en-US" sz="2800" dirty="0" smtClean="0">
                <a:solidFill>
                  <a:srgbClr val="211C07"/>
                </a:solidFill>
              </a:rPr>
              <a:t>Ready</a:t>
            </a:r>
          </a:p>
          <a:p>
            <a:pPr algn="ctr"/>
            <a:endParaRPr lang="en-US" dirty="0"/>
          </a:p>
        </p:txBody>
      </p:sp>
    </p:spTree>
    <p:extLst>
      <p:ext uri="{BB962C8B-B14F-4D97-AF65-F5344CB8AC3E}">
        <p14:creationId xmlns:p14="http://schemas.microsoft.com/office/powerpoint/2010/main" val="19346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animEffect transition="in" filter="fade">
                                      <p:cBhvr>
                                        <p:cTn id="17" dur="500"/>
                                        <p:tgtEl>
                                          <p:spTgt spid="18">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xEl>
                                              <p:pRg st="7" end="7"/>
                                            </p:txEl>
                                          </p:spTgt>
                                        </p:tgtEl>
                                        <p:attrNameLst>
                                          <p:attrName>style.visibility</p:attrName>
                                        </p:attrNameLst>
                                      </p:cBhvr>
                                      <p:to>
                                        <p:strVal val="visible"/>
                                      </p:to>
                                    </p:set>
                                    <p:animEffect transition="in" filter="fade">
                                      <p:cBhvr>
                                        <p:cTn id="20" dur="500"/>
                                        <p:tgtEl>
                                          <p:spTgt spid="18">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8" end="8"/>
                                            </p:txEl>
                                          </p:spTgt>
                                        </p:tgtEl>
                                        <p:attrNameLst>
                                          <p:attrName>style.visibility</p:attrName>
                                        </p:attrNameLst>
                                      </p:cBhvr>
                                      <p:to>
                                        <p:strVal val="visible"/>
                                      </p:to>
                                    </p:set>
                                    <p:animEffect transition="in" filter="fade">
                                      <p:cBhvr>
                                        <p:cTn id="23" dur="5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The Evolution of</a:t>
            </a:r>
            <a:br>
              <a:rPr lang="en-US" sz="3600" dirty="0" smtClean="0"/>
            </a:br>
            <a:r>
              <a:rPr lang="en-US" sz="3600" dirty="0" smtClean="0"/>
              <a:t>College </a:t>
            </a:r>
            <a:r>
              <a:rPr lang="en-US" dirty="0" smtClean="0">
                <a:solidFill>
                  <a:srgbClr val="CC4D20"/>
                </a:solidFill>
              </a:rPr>
              <a:t>&amp;</a:t>
            </a:r>
            <a:r>
              <a:rPr lang="en-US" sz="3600" dirty="0" smtClean="0"/>
              <a:t> Career Readiness</a:t>
            </a:r>
            <a:endParaRPr lang="en-US" sz="3600" dirty="0"/>
          </a:p>
        </p:txBody>
      </p:sp>
      <p:sp>
        <p:nvSpPr>
          <p:cNvPr id="18" name="TextBox 17"/>
          <p:cNvSpPr txBox="1"/>
          <p:nvPr/>
        </p:nvSpPr>
        <p:spPr>
          <a:xfrm>
            <a:off x="799767" y="1717664"/>
            <a:ext cx="7544466" cy="4832092"/>
          </a:xfrm>
          <a:prstGeom prst="rect">
            <a:avLst/>
          </a:prstGeom>
          <a:noFill/>
        </p:spPr>
        <p:txBody>
          <a:bodyPr wrap="square" rtlCol="0">
            <a:spAutoFit/>
          </a:bodyPr>
          <a:lstStyle/>
          <a:p>
            <a:pPr algn="ctr"/>
            <a:endParaRPr lang="en-US" dirty="0"/>
          </a:p>
          <a:p>
            <a:pPr algn="ctr">
              <a:lnSpc>
                <a:spcPct val="150000"/>
              </a:lnSpc>
            </a:pPr>
            <a:r>
              <a:rPr lang="en-US" sz="3200" b="1" u="sng" dirty="0" smtClean="0">
                <a:solidFill>
                  <a:srgbClr val="211C07"/>
                </a:solidFill>
              </a:rPr>
              <a:t>A </a:t>
            </a:r>
            <a:r>
              <a:rPr lang="en-US" sz="3200" b="1" i="1" u="sng" dirty="0" smtClean="0">
                <a:solidFill>
                  <a:srgbClr val="211C07"/>
                </a:solidFill>
              </a:rPr>
              <a:t>Closer</a:t>
            </a:r>
            <a:r>
              <a:rPr lang="en-US" sz="3200" b="1" u="sng" dirty="0" smtClean="0">
                <a:solidFill>
                  <a:srgbClr val="211C07"/>
                </a:solidFill>
              </a:rPr>
              <a:t> Look: Linked Learning</a:t>
            </a:r>
          </a:p>
          <a:p>
            <a:pPr algn="ctr">
              <a:lnSpc>
                <a:spcPct val="150000"/>
              </a:lnSpc>
            </a:pPr>
            <a:endParaRPr lang="en-US" sz="3200" b="1" u="sng" dirty="0">
              <a:solidFill>
                <a:srgbClr val="211C07"/>
              </a:solidFill>
            </a:endParaRPr>
          </a:p>
          <a:p>
            <a:pPr algn="ctr">
              <a:lnSpc>
                <a:spcPct val="200000"/>
              </a:lnSpc>
            </a:pPr>
            <a:r>
              <a:rPr lang="en-US" sz="3200" dirty="0">
                <a:solidFill>
                  <a:srgbClr val="211C07"/>
                </a:solidFill>
                <a:latin typeface="Century Schoolbook" panose="02040604050505020304" pitchFamily="18" charset="0"/>
              </a:rPr>
              <a:t>A-G + </a:t>
            </a:r>
            <a:r>
              <a:rPr lang="en-US" sz="3200" dirty="0">
                <a:solidFill>
                  <a:srgbClr val="211C07"/>
                </a:solidFill>
                <a:latin typeface="Stencil" panose="040409050D0802020404" pitchFamily="82" charset="0"/>
              </a:rPr>
              <a:t>CTE </a:t>
            </a:r>
            <a:r>
              <a:rPr lang="en-US" sz="3200" dirty="0">
                <a:solidFill>
                  <a:srgbClr val="211C07"/>
                </a:solidFill>
              </a:rPr>
              <a:t>+ WBL + Support Services </a:t>
            </a:r>
          </a:p>
          <a:p>
            <a:pPr algn="ctr">
              <a:lnSpc>
                <a:spcPct val="200000"/>
              </a:lnSpc>
            </a:pPr>
            <a:r>
              <a:rPr lang="en-US" sz="3200" dirty="0">
                <a:solidFill>
                  <a:srgbClr val="211C07"/>
                </a:solidFill>
              </a:rPr>
              <a:t>=</a:t>
            </a:r>
            <a:r>
              <a:rPr lang="en-US" sz="3200" dirty="0">
                <a:solidFill>
                  <a:srgbClr val="211C07"/>
                </a:solidFill>
                <a:latin typeface="Stencil" panose="040409050D0802020404" pitchFamily="82" charset="0"/>
              </a:rPr>
              <a:t> </a:t>
            </a:r>
            <a:r>
              <a:rPr lang="en-US" sz="3200" dirty="0">
                <a:solidFill>
                  <a:srgbClr val="211C07"/>
                </a:solidFill>
              </a:rPr>
              <a:t>College and Career </a:t>
            </a:r>
            <a:r>
              <a:rPr lang="en-US" sz="3200" dirty="0" smtClean="0">
                <a:solidFill>
                  <a:srgbClr val="211C07"/>
                </a:solidFill>
              </a:rPr>
              <a:t>Ready</a:t>
            </a:r>
            <a:endParaRPr lang="en-US" sz="3200" dirty="0">
              <a:solidFill>
                <a:srgbClr val="211C07"/>
              </a:solidFill>
            </a:endParaRPr>
          </a:p>
          <a:p>
            <a:pPr algn="ctr"/>
            <a:endParaRPr lang="en-US" sz="3600" dirty="0">
              <a:latin typeface="Century Schoolbook" panose="02040604050505020304" pitchFamily="18" charset="0"/>
            </a:endParaRPr>
          </a:p>
        </p:txBody>
      </p:sp>
      <p:sp>
        <p:nvSpPr>
          <p:cNvPr id="5" name="Curved Up Arrow 4"/>
          <p:cNvSpPr/>
          <p:nvPr/>
        </p:nvSpPr>
        <p:spPr>
          <a:xfrm flipH="1">
            <a:off x="1327367" y="4331759"/>
            <a:ext cx="1308100" cy="299538"/>
          </a:xfrm>
          <a:prstGeom prst="curvedUpArrow">
            <a:avLst>
              <a:gd name="adj1" fmla="val 25000"/>
              <a:gd name="adj2" fmla="val 132134"/>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Up Arrow 5"/>
          <p:cNvSpPr/>
          <p:nvPr/>
        </p:nvSpPr>
        <p:spPr>
          <a:xfrm>
            <a:off x="2724367" y="4331759"/>
            <a:ext cx="1346200" cy="299538"/>
          </a:xfrm>
          <a:prstGeom prst="curvedUpArrow">
            <a:avLst>
              <a:gd name="adj1" fmla="val 25000"/>
              <a:gd name="adj2" fmla="val 11820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a:off x="2635467" y="3500948"/>
            <a:ext cx="3479800" cy="363830"/>
          </a:xfrm>
          <a:prstGeom prst="curvedDownArrow">
            <a:avLst>
              <a:gd name="adj1" fmla="val 13457"/>
              <a:gd name="adj2" fmla="val 136715"/>
              <a:gd name="adj3" fmla="val 3611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33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taking away from today’s workshop?</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spcAft>
                <a:spcPts val="1800"/>
              </a:spcAft>
            </a:pPr>
            <a:r>
              <a:rPr lang="en-US" sz="4000" dirty="0" smtClean="0">
                <a:solidFill>
                  <a:schemeClr val="tx2">
                    <a:lumMod val="75000"/>
                  </a:schemeClr>
                </a:solidFill>
              </a:rPr>
              <a:t>On the card provided, please write:</a:t>
            </a:r>
          </a:p>
          <a:p>
            <a:pPr lvl="1">
              <a:spcAft>
                <a:spcPts val="1800"/>
              </a:spcAft>
            </a:pPr>
            <a:r>
              <a:rPr lang="en-US" sz="3800" dirty="0" smtClean="0">
                <a:solidFill>
                  <a:schemeClr val="tx2">
                    <a:lumMod val="75000"/>
                  </a:schemeClr>
                </a:solidFill>
              </a:rPr>
              <a:t>What are you taking away from today’s workshop?</a:t>
            </a:r>
          </a:p>
          <a:p>
            <a:pPr lvl="1">
              <a:spcAft>
                <a:spcPts val="1800"/>
              </a:spcAft>
            </a:pPr>
            <a:r>
              <a:rPr lang="en-US" sz="3800" dirty="0" smtClean="0">
                <a:solidFill>
                  <a:schemeClr val="tx2">
                    <a:lumMod val="75000"/>
                  </a:schemeClr>
                </a:solidFill>
              </a:rPr>
              <a:t>What questions do you have?</a:t>
            </a:r>
          </a:p>
          <a:p>
            <a:pPr lvl="1"/>
            <a:r>
              <a:rPr lang="en-US" sz="3800" dirty="0" smtClean="0">
                <a:solidFill>
                  <a:schemeClr val="tx2">
                    <a:lumMod val="75000"/>
                  </a:schemeClr>
                </a:solidFill>
              </a:rPr>
              <a:t>How do you see your role in preparing students for college, career and life?</a:t>
            </a:r>
          </a:p>
          <a:p>
            <a:endParaRPr lang="en-US" sz="3300" dirty="0">
              <a:solidFill>
                <a:schemeClr val="tx2">
                  <a:lumMod val="75000"/>
                </a:schemeClr>
              </a:solidFill>
            </a:endParaRPr>
          </a:p>
          <a:p>
            <a:pPr marL="0" indent="0" algn="r">
              <a:buNone/>
            </a:pPr>
            <a:r>
              <a:rPr lang="en-US" sz="3300" dirty="0" smtClean="0">
                <a:solidFill>
                  <a:schemeClr val="tx2">
                    <a:lumMod val="75000"/>
                  </a:schemeClr>
                </a:solidFill>
              </a:rPr>
              <a:t>THANK YOU FOR YOUR TIME!</a:t>
            </a:r>
          </a:p>
          <a:p>
            <a:pPr marL="0" indent="0">
              <a:buNone/>
            </a:pPr>
            <a:endParaRPr lang="en-US" dirty="0"/>
          </a:p>
        </p:txBody>
      </p:sp>
    </p:spTree>
    <p:extLst>
      <p:ext uri="{BB962C8B-B14F-4D97-AF65-F5344CB8AC3E}">
        <p14:creationId xmlns:p14="http://schemas.microsoft.com/office/powerpoint/2010/main" val="3966565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78932"/>
            <a:ext cx="7556313" cy="821267"/>
          </a:xfrm>
        </p:spPr>
        <p:txBody>
          <a:bodyPr/>
          <a:lstStyle/>
          <a:p>
            <a:r>
              <a:rPr lang="en-US" dirty="0" smtClean="0"/>
              <a:t>Presenters Contact Info</a:t>
            </a:r>
            <a:endParaRPr lang="en-US" dirty="0"/>
          </a:p>
        </p:txBody>
      </p:sp>
      <p:sp>
        <p:nvSpPr>
          <p:cNvPr id="3" name="Content Placeholder 2"/>
          <p:cNvSpPr>
            <a:spLocks noGrp="1"/>
          </p:cNvSpPr>
          <p:nvPr>
            <p:ph idx="1"/>
          </p:nvPr>
        </p:nvSpPr>
        <p:spPr>
          <a:xfrm>
            <a:off x="498474" y="2201333"/>
            <a:ext cx="8493126" cy="3924830"/>
          </a:xfrm>
        </p:spPr>
        <p:txBody>
          <a:bodyPr/>
          <a:lstStyle/>
          <a:p>
            <a:pPr>
              <a:spcAft>
                <a:spcPts val="1800"/>
              </a:spcAft>
            </a:pPr>
            <a:r>
              <a:rPr lang="en-US" sz="2600" dirty="0" smtClean="0">
                <a:solidFill>
                  <a:schemeClr val="tx2">
                    <a:lumMod val="75000"/>
                  </a:schemeClr>
                </a:solidFill>
              </a:rPr>
              <a:t>Dr. Tameka </a:t>
            </a:r>
            <a:r>
              <a:rPr lang="en-US" sz="2600" dirty="0" err="1" smtClean="0">
                <a:solidFill>
                  <a:schemeClr val="tx2">
                    <a:lumMod val="75000"/>
                  </a:schemeClr>
                </a:solidFill>
              </a:rPr>
              <a:t>McGlawn</a:t>
            </a:r>
            <a:r>
              <a:rPr lang="en-US" sz="2600" u="sng" dirty="0" smtClean="0">
                <a:solidFill>
                  <a:schemeClr val="tx2">
                    <a:lumMod val="75000"/>
                  </a:schemeClr>
                </a:solidFill>
              </a:rPr>
              <a:t>: </a:t>
            </a:r>
            <a:r>
              <a:rPr lang="en-US" sz="2600" dirty="0" err="1" smtClean="0">
                <a:solidFill>
                  <a:schemeClr val="tx2">
                    <a:lumMod val="75000"/>
                  </a:schemeClr>
                </a:solidFill>
              </a:rPr>
              <a:t>mcglawn@usc.edu</a:t>
            </a:r>
            <a:endParaRPr lang="en-US" sz="2600" dirty="0" smtClean="0">
              <a:solidFill>
                <a:schemeClr val="tx2">
                  <a:lumMod val="75000"/>
                </a:schemeClr>
              </a:solidFill>
            </a:endParaRPr>
          </a:p>
          <a:p>
            <a:pPr>
              <a:spcAft>
                <a:spcPts val="1800"/>
              </a:spcAft>
            </a:pPr>
            <a:r>
              <a:rPr lang="en-US" sz="2600" dirty="0" smtClean="0">
                <a:solidFill>
                  <a:schemeClr val="tx2">
                    <a:lumMod val="75000"/>
                  </a:schemeClr>
                </a:solidFill>
              </a:rPr>
              <a:t>Jeanne Fauci: </a:t>
            </a:r>
            <a:r>
              <a:rPr lang="en-US" sz="2600" dirty="0" err="1" smtClean="0">
                <a:solidFill>
                  <a:schemeClr val="tx2">
                    <a:lumMod val="75000"/>
                  </a:schemeClr>
                </a:solidFill>
              </a:rPr>
              <a:t>jfauci@lasmallschoolscenter.org</a:t>
            </a:r>
            <a:endParaRPr lang="en-US" sz="2600" dirty="0" smtClean="0">
              <a:solidFill>
                <a:schemeClr val="tx2">
                  <a:lumMod val="75000"/>
                </a:schemeClr>
              </a:solidFill>
            </a:endParaRPr>
          </a:p>
          <a:p>
            <a:pPr>
              <a:spcAft>
                <a:spcPts val="1800"/>
              </a:spcAft>
            </a:pPr>
            <a:r>
              <a:rPr lang="en-US" sz="2600" dirty="0" smtClean="0">
                <a:solidFill>
                  <a:schemeClr val="tx2">
                    <a:lumMod val="75000"/>
                  </a:schemeClr>
                </a:solidFill>
              </a:rPr>
              <a:t>Dr. Talma Shultz: </a:t>
            </a:r>
            <a:r>
              <a:rPr lang="en-US" sz="2600" dirty="0" err="1" smtClean="0">
                <a:solidFill>
                  <a:schemeClr val="tx2">
                    <a:lumMod val="75000"/>
                  </a:schemeClr>
                </a:solidFill>
              </a:rPr>
              <a:t>tshultz@lasmallschoolscenter.org</a:t>
            </a:r>
            <a:endParaRPr lang="en-US" sz="2600" dirty="0" smtClean="0">
              <a:solidFill>
                <a:schemeClr val="tx2">
                  <a:lumMod val="75000"/>
                </a:schemeClr>
              </a:solidFill>
            </a:endParaRPr>
          </a:p>
          <a:p>
            <a:r>
              <a:rPr lang="en-US" sz="2600" dirty="0" smtClean="0">
                <a:solidFill>
                  <a:schemeClr val="tx2">
                    <a:lumMod val="75000"/>
                  </a:schemeClr>
                </a:solidFill>
              </a:rPr>
              <a:t>Leslie Flores Valmonte: </a:t>
            </a:r>
            <a:r>
              <a:rPr lang="en-US" sz="2600" dirty="0" err="1" smtClean="0">
                <a:solidFill>
                  <a:schemeClr val="tx2">
                    <a:lumMod val="75000"/>
                  </a:schemeClr>
                </a:solidFill>
              </a:rPr>
              <a:t>valmontebridges@gmail.com</a:t>
            </a:r>
            <a:endParaRPr lang="en-US" sz="2600" dirty="0" smtClean="0">
              <a:solidFill>
                <a:schemeClr val="tx2">
                  <a:lumMod val="75000"/>
                </a:schemeClr>
              </a:solidFill>
            </a:endParaRP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660401"/>
          </a:xfrm>
        </p:spPr>
        <p:txBody>
          <a:bodyPr/>
          <a:lstStyle/>
          <a:p>
            <a:r>
              <a:rPr lang="en-US" dirty="0" smtClean="0"/>
              <a:t>Outcomes</a:t>
            </a:r>
            <a:endParaRPr lang="en-US" dirty="0"/>
          </a:p>
        </p:txBody>
      </p:sp>
      <p:sp>
        <p:nvSpPr>
          <p:cNvPr id="3" name="Content Placeholder 2"/>
          <p:cNvSpPr>
            <a:spLocks noGrp="1"/>
          </p:cNvSpPr>
          <p:nvPr>
            <p:ph idx="1"/>
          </p:nvPr>
        </p:nvSpPr>
        <p:spPr>
          <a:xfrm>
            <a:off x="498474" y="1642532"/>
            <a:ext cx="7556313" cy="4944535"/>
          </a:xfrm>
        </p:spPr>
        <p:txBody>
          <a:bodyPr>
            <a:normAutofit/>
          </a:bodyPr>
          <a:lstStyle/>
          <a:p>
            <a:r>
              <a:rPr lang="en-US" dirty="0" smtClean="0">
                <a:solidFill>
                  <a:srgbClr val="211C07"/>
                </a:solidFill>
              </a:rPr>
              <a:t>Engage in an interactive exploration on how schools can bridge CTE and Linked Learning to ensure students graduate from high school prepared to shape the jobs of the future, succeed in college, and contribute to the health and well-being of their communities</a:t>
            </a:r>
          </a:p>
          <a:p>
            <a:r>
              <a:rPr lang="en-US" dirty="0" smtClean="0">
                <a:solidFill>
                  <a:srgbClr val="211C07"/>
                </a:solidFill>
              </a:rPr>
              <a:t>Learn about the value and power of “AND” in college and career preparation</a:t>
            </a:r>
          </a:p>
          <a:p>
            <a:r>
              <a:rPr lang="en-US" dirty="0" smtClean="0">
                <a:solidFill>
                  <a:srgbClr val="211C07"/>
                </a:solidFill>
              </a:rPr>
              <a:t>Understand the need to reinforce literacy across content and disciplines</a:t>
            </a:r>
          </a:p>
          <a:p>
            <a:r>
              <a:rPr lang="en-US" dirty="0" smtClean="0">
                <a:solidFill>
                  <a:srgbClr val="211C07"/>
                </a:solidFill>
              </a:rPr>
              <a:t>Engage in activities that showcase how CTE elevates the impact of Linked Learning pathways and CPAs</a:t>
            </a:r>
          </a:p>
          <a:p>
            <a:r>
              <a:rPr lang="en-US" dirty="0" smtClean="0">
                <a:solidFill>
                  <a:srgbClr val="211C07"/>
                </a:solidFill>
              </a:rPr>
              <a:t>Understand how literacy connects to professional success </a:t>
            </a:r>
          </a:p>
          <a:p>
            <a:pPr>
              <a:buNone/>
            </a:pPr>
            <a:endParaRPr lang="en-US" dirty="0" smtClean="0">
              <a:solidFill>
                <a:srgbClr val="211C07"/>
              </a:solidFill>
            </a:endParaRPr>
          </a:p>
          <a:p>
            <a:endParaRPr lang="en-US" dirty="0"/>
          </a:p>
        </p:txBody>
      </p:sp>
    </p:spTree>
    <p:extLst>
      <p:ext uri="{BB962C8B-B14F-4D97-AF65-F5344CB8AC3E}">
        <p14:creationId xmlns:p14="http://schemas.microsoft.com/office/powerpoint/2010/main" val="695695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a:xfrm>
            <a:off x="457200" y="2057400"/>
            <a:ext cx="8229600" cy="4114800"/>
          </a:xfrm>
        </p:spPr>
        <p:txBody>
          <a:bodyPr>
            <a:normAutofit/>
          </a:bodyPr>
          <a:lstStyle/>
          <a:p>
            <a:pPr marL="0" indent="0">
              <a:spcBef>
                <a:spcPct val="0"/>
              </a:spcBef>
              <a:spcAft>
                <a:spcPts val="1200"/>
              </a:spcAft>
              <a:buFont typeface="Arial" charset="0"/>
              <a:buNone/>
            </a:pPr>
            <a:r>
              <a:rPr lang="en-US" sz="3200" dirty="0">
                <a:solidFill>
                  <a:srgbClr val="211C07"/>
                </a:solidFill>
                <a:ea typeface="Geneva" charset="0"/>
                <a:cs typeface="Geneva" charset="0"/>
              </a:rPr>
              <a:t>By integrating rigorous academics with career-based learning and real world workplace experience, Linked Learning is transforming education for California’s students, helping them excel in college, career and life. </a:t>
            </a:r>
          </a:p>
        </p:txBody>
      </p:sp>
      <p:pic>
        <p:nvPicPr>
          <p:cNvPr id="8196" name="Picture 6"/>
          <p:cNvPicPr>
            <a:picLocks noChangeAspect="1"/>
          </p:cNvPicPr>
          <p:nvPr/>
        </p:nvPicPr>
        <p:blipFill>
          <a:blip r:embed="rId3"/>
          <a:srcRect/>
          <a:stretch>
            <a:fillRect/>
          </a:stretch>
        </p:blipFill>
        <p:spPr bwMode="auto">
          <a:xfrm>
            <a:off x="965201" y="728132"/>
            <a:ext cx="4060570" cy="892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620837"/>
            <a:ext cx="8229600" cy="4983163"/>
          </a:xfrm>
        </p:spPr>
        <p:txBody>
          <a:bodyPr>
            <a:normAutofit fontScale="92500" lnSpcReduction="10000"/>
          </a:bodyPr>
          <a:lstStyle/>
          <a:p>
            <a:r>
              <a:rPr lang="en-US" sz="2200" b="1" dirty="0">
                <a:solidFill>
                  <a:schemeClr val="tx2">
                    <a:lumMod val="75000"/>
                  </a:schemeClr>
                </a:solidFill>
                <a:ea typeface="Geneva" charset="0"/>
                <a:cs typeface="Geneva" charset="0"/>
              </a:rPr>
              <a:t>Rigorous academics.</a:t>
            </a:r>
            <a:r>
              <a:rPr lang="en-US" sz="2200" dirty="0">
                <a:solidFill>
                  <a:schemeClr val="tx2">
                    <a:lumMod val="75000"/>
                  </a:schemeClr>
                </a:solidFill>
                <a:ea typeface="Geneva" charset="0"/>
                <a:cs typeface="Geneva" charset="0"/>
              </a:rPr>
              <a:t> An academic core that includes college preparatory English, mathematics, science, history and foreign language courses for all students.</a:t>
            </a:r>
          </a:p>
          <a:p>
            <a:r>
              <a:rPr lang="en-US" sz="2200" b="1" dirty="0">
                <a:solidFill>
                  <a:schemeClr val="tx2">
                    <a:lumMod val="75000"/>
                  </a:schemeClr>
                </a:solidFill>
                <a:ea typeface="Geneva" charset="0"/>
                <a:cs typeface="Geneva" charset="0"/>
              </a:rPr>
              <a:t>Real-world technical skills.</a:t>
            </a:r>
            <a:r>
              <a:rPr lang="en-US" sz="2200" dirty="0">
                <a:solidFill>
                  <a:schemeClr val="tx2">
                    <a:lumMod val="75000"/>
                  </a:schemeClr>
                </a:solidFill>
                <a:ea typeface="Geneva" charset="0"/>
                <a:cs typeface="Geneva" charset="0"/>
              </a:rPr>
              <a:t> A challenging career-based component of three or more courses to help students gain the knowledge and skills that can give them a head start on a successful career.</a:t>
            </a:r>
          </a:p>
          <a:p>
            <a:r>
              <a:rPr lang="en-US" sz="2200" b="1" dirty="0">
                <a:solidFill>
                  <a:schemeClr val="tx2">
                    <a:lumMod val="75000"/>
                  </a:schemeClr>
                </a:solidFill>
                <a:ea typeface="Geneva" charset="0"/>
                <a:cs typeface="Geneva" charset="0"/>
              </a:rPr>
              <a:t>Work-based learning.</a:t>
            </a:r>
            <a:r>
              <a:rPr lang="en-US" sz="2200" dirty="0">
                <a:solidFill>
                  <a:schemeClr val="tx2">
                    <a:lumMod val="75000"/>
                  </a:schemeClr>
                </a:solidFill>
                <a:ea typeface="Geneva" charset="0"/>
                <a:cs typeface="Geneva" charset="0"/>
              </a:rPr>
              <a:t> A series of work-based learning opportunities that begin with mentoring and job shadowing and evolve into intensive internships, school-based enterprises or virtual apprenticeships.</a:t>
            </a:r>
          </a:p>
          <a:p>
            <a:r>
              <a:rPr lang="en-US" sz="2200" b="1" dirty="0">
                <a:solidFill>
                  <a:schemeClr val="tx2">
                    <a:lumMod val="75000"/>
                  </a:schemeClr>
                </a:solidFill>
                <a:ea typeface="Geneva" charset="0"/>
                <a:cs typeface="Geneva" charset="0"/>
              </a:rPr>
              <a:t>Personalized support.</a:t>
            </a:r>
            <a:r>
              <a:rPr lang="en-US" sz="2200" dirty="0">
                <a:solidFill>
                  <a:schemeClr val="tx2">
                    <a:lumMod val="75000"/>
                  </a:schemeClr>
                </a:solidFill>
                <a:ea typeface="Geneva" charset="0"/>
                <a:cs typeface="Geneva" charset="0"/>
              </a:rPr>
              <a:t> Services including counseling and supplemental instruction in reading, writing and mathematics that help students master academic and technical learning.</a:t>
            </a:r>
          </a:p>
        </p:txBody>
      </p:sp>
      <p:sp>
        <p:nvSpPr>
          <p:cNvPr id="10243" name="Title 1"/>
          <p:cNvSpPr>
            <a:spLocks noGrp="1"/>
          </p:cNvSpPr>
          <p:nvPr>
            <p:ph type="title"/>
          </p:nvPr>
        </p:nvSpPr>
        <p:spPr>
          <a:xfrm>
            <a:off x="457200" y="694266"/>
            <a:ext cx="8229600" cy="926571"/>
          </a:xfrm>
        </p:spPr>
        <p:txBody>
          <a:bodyPr/>
          <a:lstStyle/>
          <a:p>
            <a:pPr eaLnBrk="1" hangingPunct="1"/>
            <a:r>
              <a:rPr lang="en-US" sz="4000" dirty="0">
                <a:solidFill>
                  <a:srgbClr val="00B4CE"/>
                </a:solidFill>
                <a:ea typeface="Geneva" charset="0"/>
                <a:cs typeface="Geneva" charset="0"/>
              </a:rPr>
              <a:t>Four Core Components</a:t>
            </a:r>
            <a:endParaRPr lang="en-US" sz="4000" dirty="0">
              <a:ea typeface="Geneva" charset="0"/>
              <a:cs typeface="Genev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11200"/>
            <a:ext cx="7556313" cy="889000"/>
          </a:xfrm>
        </p:spPr>
        <p:txBody>
          <a:bodyPr/>
          <a:lstStyle/>
          <a:p>
            <a:r>
              <a:rPr lang="en-US" sz="4000" dirty="0" smtClean="0"/>
              <a:t>EQUITY in Linked Learning</a:t>
            </a:r>
            <a:endParaRPr lang="en-US" sz="4000" dirty="0"/>
          </a:p>
        </p:txBody>
      </p:sp>
      <p:sp>
        <p:nvSpPr>
          <p:cNvPr id="3" name="Content Placeholder 2"/>
          <p:cNvSpPr>
            <a:spLocks noGrp="1"/>
          </p:cNvSpPr>
          <p:nvPr>
            <p:ph idx="1"/>
          </p:nvPr>
        </p:nvSpPr>
        <p:spPr>
          <a:xfrm>
            <a:off x="498474" y="1600200"/>
            <a:ext cx="7556313" cy="4868333"/>
          </a:xfrm>
        </p:spPr>
        <p:txBody>
          <a:bodyPr>
            <a:normAutofit fontScale="92500"/>
          </a:bodyPr>
          <a:lstStyle/>
          <a:p>
            <a:r>
              <a:rPr lang="en-US" sz="3027" i="1" dirty="0" smtClean="0">
                <a:solidFill>
                  <a:schemeClr val="tx2">
                    <a:lumMod val="75000"/>
                  </a:schemeClr>
                </a:solidFill>
              </a:rPr>
              <a:t>Three </a:t>
            </a:r>
            <a:r>
              <a:rPr lang="en-US" sz="3027" b="1" i="1" dirty="0" smtClean="0">
                <a:solidFill>
                  <a:schemeClr val="tx2">
                    <a:lumMod val="75000"/>
                  </a:schemeClr>
                </a:solidFill>
              </a:rPr>
              <a:t>equity</a:t>
            </a:r>
            <a:r>
              <a:rPr lang="en-US" sz="3027" i="1" dirty="0" smtClean="0">
                <a:solidFill>
                  <a:schemeClr val="tx2">
                    <a:lumMod val="75000"/>
                  </a:schemeClr>
                </a:solidFill>
              </a:rPr>
              <a:t>-centric </a:t>
            </a:r>
            <a:r>
              <a:rPr lang="en-US" sz="3027" b="1" i="1" dirty="0" smtClean="0">
                <a:solidFill>
                  <a:schemeClr val="tx2">
                    <a:lumMod val="75000"/>
                  </a:schemeClr>
                </a:solidFill>
              </a:rPr>
              <a:t>guiding principles</a:t>
            </a:r>
            <a:r>
              <a:rPr lang="en-US" sz="3027" i="1" dirty="0" smtClean="0">
                <a:solidFill>
                  <a:schemeClr val="tx2">
                    <a:lumMod val="75000"/>
                  </a:schemeClr>
                </a:solidFill>
              </a:rPr>
              <a:t> in the </a:t>
            </a:r>
            <a:r>
              <a:rPr lang="en-US" sz="3027" b="1" i="1" dirty="0" smtClean="0">
                <a:solidFill>
                  <a:schemeClr val="tx2">
                    <a:lumMod val="75000"/>
                  </a:schemeClr>
                </a:solidFill>
              </a:rPr>
              <a:t>Linked Learning </a:t>
            </a:r>
            <a:r>
              <a:rPr lang="en-US" sz="3027" i="1" dirty="0" smtClean="0">
                <a:solidFill>
                  <a:schemeClr val="tx2">
                    <a:lumMod val="75000"/>
                  </a:schemeClr>
                </a:solidFill>
              </a:rPr>
              <a:t>approach:</a:t>
            </a:r>
            <a:endParaRPr lang="en-US" sz="3027" dirty="0" smtClean="0">
              <a:solidFill>
                <a:schemeClr val="tx2">
                  <a:lumMod val="75000"/>
                </a:schemeClr>
              </a:solidFill>
            </a:endParaRPr>
          </a:p>
          <a:p>
            <a:pPr lvl="1">
              <a:spcAft>
                <a:spcPts val="1200"/>
              </a:spcAft>
              <a:buFont typeface="Arial" pitchFamily="34" charset="0"/>
              <a:buChar char="•"/>
            </a:pPr>
            <a:r>
              <a:rPr lang="en-US" sz="2827" dirty="0" smtClean="0">
                <a:solidFill>
                  <a:schemeClr val="tx2">
                    <a:lumMod val="75000"/>
                  </a:schemeClr>
                </a:solidFill>
              </a:rPr>
              <a:t>Challenge prevailing patterns of school stratification and institutionalized district practices</a:t>
            </a:r>
          </a:p>
          <a:p>
            <a:pPr lvl="1">
              <a:spcAft>
                <a:spcPts val="1200"/>
              </a:spcAft>
              <a:buFont typeface="Arial" pitchFamily="34" charset="0"/>
              <a:buChar char="•"/>
            </a:pPr>
            <a:r>
              <a:rPr lang="en-US" sz="2827" dirty="0" smtClean="0">
                <a:solidFill>
                  <a:schemeClr val="tx2">
                    <a:lumMod val="75000"/>
                  </a:schemeClr>
                </a:solidFill>
              </a:rPr>
              <a:t>Graduate all students prepared for college, career and civic participation</a:t>
            </a:r>
          </a:p>
          <a:p>
            <a:pPr lvl="1">
              <a:spcAft>
                <a:spcPts val="1200"/>
              </a:spcAft>
              <a:buFont typeface="Arial" pitchFamily="34" charset="0"/>
              <a:buChar char="•"/>
            </a:pPr>
            <a:r>
              <a:rPr lang="en-US" sz="2827" dirty="0" smtClean="0">
                <a:solidFill>
                  <a:schemeClr val="tx2">
                    <a:lumMod val="75000"/>
                  </a:schemeClr>
                </a:solidFill>
              </a:rPr>
              <a:t>Ensure equity in the Linked Learning context</a:t>
            </a:r>
          </a:p>
          <a:p>
            <a:r>
              <a:rPr lang="en-US" sz="1600" dirty="0" smtClean="0">
                <a:solidFill>
                  <a:schemeClr val="tx2">
                    <a:lumMod val="75000"/>
                  </a:schemeClr>
                </a:solidFill>
              </a:rPr>
              <a:t>Source: </a:t>
            </a:r>
            <a:r>
              <a:rPr lang="en-US" sz="1600" i="1" dirty="0" smtClean="0">
                <a:solidFill>
                  <a:schemeClr val="tx2">
                    <a:lumMod val="75000"/>
                  </a:schemeClr>
                </a:solidFill>
              </a:rPr>
              <a:t>Linked Learning, A Guide to Making High School Work, UCLA/IDEA (2013)</a:t>
            </a:r>
            <a:endParaRPr lang="en-US" dirty="0">
              <a:solidFill>
                <a:schemeClr val="tx2">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694266"/>
            <a:ext cx="7556313" cy="905933"/>
          </a:xfrm>
        </p:spPr>
        <p:txBody>
          <a:bodyPr/>
          <a:lstStyle/>
          <a:p>
            <a:r>
              <a:rPr lang="en-US" dirty="0" smtClean="0">
                <a:effectLst>
                  <a:outerShdw blurRad="38100" dist="38100" dir="2700000" algn="tl">
                    <a:srgbClr val="000000">
                      <a:alpha val="43137"/>
                    </a:srgbClr>
                  </a:outerShdw>
                </a:effectLst>
              </a:rPr>
              <a:t>An Honest Examination</a:t>
            </a:r>
            <a:endParaRPr lang="en-US" dirty="0"/>
          </a:p>
        </p:txBody>
      </p:sp>
      <p:sp>
        <p:nvSpPr>
          <p:cNvPr id="3" name="Content Placeholder 2"/>
          <p:cNvSpPr>
            <a:spLocks noGrp="1"/>
          </p:cNvSpPr>
          <p:nvPr>
            <p:ph idx="1"/>
          </p:nvPr>
        </p:nvSpPr>
        <p:spPr>
          <a:xfrm>
            <a:off x="498473" y="1600199"/>
            <a:ext cx="8069793" cy="4783667"/>
          </a:xfrm>
        </p:spPr>
        <p:txBody>
          <a:bodyPr>
            <a:normAutofit lnSpcReduction="10000"/>
          </a:bodyPr>
          <a:lstStyle/>
          <a:p>
            <a:pPr lvl="0"/>
            <a:r>
              <a:rPr lang="en-US" sz="2400" dirty="0" smtClean="0">
                <a:solidFill>
                  <a:schemeClr val="tx2">
                    <a:lumMod val="75000"/>
                  </a:schemeClr>
                </a:solidFill>
              </a:rPr>
              <a:t>Despite attention to issues of equity, access, and choice in the Linked Learning District Initiative from the beginning…</a:t>
            </a:r>
          </a:p>
          <a:p>
            <a:pPr lvl="0"/>
            <a:r>
              <a:rPr lang="en-US" sz="2400" dirty="0" smtClean="0">
                <a:solidFill>
                  <a:schemeClr val="tx2">
                    <a:lumMod val="75000"/>
                  </a:schemeClr>
                </a:solidFill>
              </a:rPr>
              <a:t>Inequities persist:</a:t>
            </a:r>
          </a:p>
          <a:p>
            <a:pPr lvl="1"/>
            <a:r>
              <a:rPr lang="en-US" sz="1800" dirty="0" smtClean="0">
                <a:solidFill>
                  <a:schemeClr val="tx2">
                    <a:lumMod val="75000"/>
                  </a:schemeClr>
                </a:solidFill>
              </a:rPr>
              <a:t>Students in some districts do not have equitable access to and choice of Linked Learning pathways due to district policies, traditional attendance patterns, prior academic history, and/or lack of transportation</a:t>
            </a:r>
          </a:p>
          <a:p>
            <a:pPr lvl="1"/>
            <a:r>
              <a:rPr lang="en-US" sz="1800" dirty="0" smtClean="0">
                <a:solidFill>
                  <a:schemeClr val="tx2">
                    <a:lumMod val="75000"/>
                  </a:schemeClr>
                </a:solidFill>
              </a:rPr>
              <a:t>Students participating in </a:t>
            </a:r>
            <a:r>
              <a:rPr lang="en-US" sz="1800" u="sng" dirty="0" smtClean="0">
                <a:solidFill>
                  <a:schemeClr val="tx2">
                    <a:lumMod val="75000"/>
                  </a:schemeClr>
                </a:solidFill>
              </a:rPr>
              <a:t>pathways</a:t>
            </a:r>
            <a:r>
              <a:rPr lang="en-US" sz="1800" dirty="0" smtClean="0">
                <a:solidFill>
                  <a:schemeClr val="tx2">
                    <a:lumMod val="75000"/>
                  </a:schemeClr>
                </a:solidFill>
              </a:rPr>
              <a:t> may not be served equitably due to English language status, special needs designation, differential rigor of curriculum and/or quality of instruction, varied opportunities to participate in work-based learning, and/or limited intervention/support structures</a:t>
            </a:r>
          </a:p>
          <a:p>
            <a:pPr marL="400050">
              <a:spcBef>
                <a:spcPts val="2400"/>
              </a:spcBef>
            </a:pPr>
            <a:r>
              <a:rPr lang="en-US" sz="2400" dirty="0" smtClean="0">
                <a:solidFill>
                  <a:schemeClr val="tx2">
                    <a:lumMod val="75000"/>
                  </a:schemeClr>
                </a:solidFill>
              </a:rPr>
              <a:t>We can do better!</a:t>
            </a:r>
            <a:endParaRPr lang="en-US" sz="2200" dirty="0" smtClean="0">
              <a:solidFill>
                <a:schemeClr val="tx2">
                  <a:lumMod val="75000"/>
                </a:schemeClr>
              </a:solidFill>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745066"/>
            <a:ext cx="7556313" cy="855133"/>
          </a:xfrm>
        </p:spPr>
        <p:txBody>
          <a:bodyPr/>
          <a:lstStyle/>
          <a:p>
            <a:r>
              <a:rPr lang="en-US" dirty="0" smtClean="0"/>
              <a:t>Why is this important?</a:t>
            </a:r>
            <a:endParaRPr lang="en-US" dirty="0"/>
          </a:p>
        </p:txBody>
      </p:sp>
      <p:sp>
        <p:nvSpPr>
          <p:cNvPr id="3" name="Content Placeholder 2"/>
          <p:cNvSpPr>
            <a:spLocks noGrp="1"/>
          </p:cNvSpPr>
          <p:nvPr>
            <p:ph idx="1"/>
          </p:nvPr>
        </p:nvSpPr>
        <p:spPr>
          <a:xfrm>
            <a:off x="498474" y="1600199"/>
            <a:ext cx="7556313" cy="4851401"/>
          </a:xfrm>
        </p:spPr>
        <p:txBody>
          <a:bodyPr>
            <a:noAutofit/>
          </a:bodyPr>
          <a:lstStyle/>
          <a:p>
            <a:r>
              <a:rPr lang="en-US" sz="2400" dirty="0" smtClean="0">
                <a:solidFill>
                  <a:schemeClr val="tx2">
                    <a:lumMod val="75000"/>
                  </a:schemeClr>
                </a:solidFill>
              </a:rPr>
              <a:t>Only 65% of low income youth graduate from high school compared to 75% of higher income youth</a:t>
            </a:r>
          </a:p>
          <a:p>
            <a:r>
              <a:rPr lang="en-US" sz="2400" dirty="0" smtClean="0">
                <a:solidFill>
                  <a:schemeClr val="tx2">
                    <a:lumMod val="75000"/>
                  </a:schemeClr>
                </a:solidFill>
              </a:rPr>
              <a:t>The drop-out rate for low income students is estimated to be 10 times higher that for their peers</a:t>
            </a:r>
          </a:p>
          <a:p>
            <a:r>
              <a:rPr lang="en-US" sz="2400" dirty="0" smtClean="0">
                <a:solidFill>
                  <a:schemeClr val="tx2">
                    <a:lumMod val="75000"/>
                  </a:schemeClr>
                </a:solidFill>
              </a:rPr>
              <a:t>60% of students who enter community college are academically underprepared and need to pay for remedial courses before earning college credits</a:t>
            </a:r>
          </a:p>
          <a:p>
            <a:r>
              <a:rPr lang="en-US" sz="2400" dirty="0" smtClean="0">
                <a:solidFill>
                  <a:schemeClr val="tx2">
                    <a:lumMod val="75000"/>
                  </a:schemeClr>
                </a:solidFill>
              </a:rPr>
              <a:t>93 million adults or 30% of U.S. workers have such low literacy, math and occupational skills that they cannot find decent work at a decent wage</a:t>
            </a:r>
          </a:p>
          <a:p>
            <a:pPr algn="r">
              <a:buNone/>
            </a:pPr>
            <a:r>
              <a:rPr lang="en-US" sz="1600" dirty="0" smtClean="0">
                <a:solidFill>
                  <a:schemeClr val="tx2">
                    <a:lumMod val="75000"/>
                  </a:schemeClr>
                </a:solidFill>
              </a:rPr>
              <a:t>Jobs for the Future: http://</a:t>
            </a:r>
            <a:r>
              <a:rPr lang="en-US" sz="1600" dirty="0" err="1" smtClean="0">
                <a:solidFill>
                  <a:schemeClr val="tx2">
                    <a:lumMod val="75000"/>
                  </a:schemeClr>
                </a:solidFill>
              </a:rPr>
              <a:t>www.jff.org</a:t>
            </a:r>
            <a:r>
              <a:rPr lang="en-US" sz="1600" dirty="0" smtClean="0">
                <a:solidFill>
                  <a:schemeClr val="tx2">
                    <a:lumMod val="75000"/>
                  </a:schemeClr>
                </a:solidFill>
              </a:rPr>
              <a:t>/about-us/issues-we-address</a:t>
            </a:r>
          </a:p>
        </p:txBody>
      </p:sp>
    </p:spTree>
  </p:cSld>
  <p:clrMapOvr>
    <a:masterClrMapping/>
  </p:clrMapOvr>
</p:sld>
</file>

<file path=ppt/theme/theme1.xml><?xml version="1.0" encoding="utf-8"?>
<a:theme xmlns:a="http://schemas.openxmlformats.org/drawingml/2006/main" name="Advantage">
  <a:themeElements>
    <a:clrScheme name="Custom 4">
      <a:dk1>
        <a:sysClr val="windowText" lastClr="000000"/>
      </a:dk1>
      <a:lt1>
        <a:sysClr val="window" lastClr="FFFFFF"/>
      </a:lt1>
      <a:dk2>
        <a:srgbClr val="464646"/>
      </a:dk2>
      <a:lt2>
        <a:srgbClr val="DEF5FA"/>
      </a:lt2>
      <a:accent1>
        <a:srgbClr val="2DA2BF"/>
      </a:accent1>
      <a:accent2>
        <a:srgbClr val="CE4D20"/>
      </a:accent2>
      <a:accent3>
        <a:srgbClr val="CE4F20"/>
      </a:accent3>
      <a:accent4>
        <a:srgbClr val="39639D"/>
      </a:accent4>
      <a:accent5>
        <a:srgbClr val="474B78"/>
      </a:accent5>
      <a:accent6>
        <a:srgbClr val="7D3C4A"/>
      </a:accent6>
      <a:hlink>
        <a:srgbClr val="FF8119"/>
      </a:hlink>
      <a:folHlink>
        <a:srgbClr val="44B9E8"/>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11774</TotalTime>
  <Words>2824</Words>
  <Application>Microsoft Office PowerPoint</Application>
  <PresentationFormat>On-screen Show (4:3)</PresentationFormat>
  <Paragraphs>267</Paragraphs>
  <Slides>36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Schoolbook</vt:lpstr>
      <vt:lpstr>Geneva</vt:lpstr>
      <vt:lpstr>Rockwell</vt:lpstr>
      <vt:lpstr>Stencil</vt:lpstr>
      <vt:lpstr>Verdana</vt:lpstr>
      <vt:lpstr>Wingdings</vt:lpstr>
      <vt:lpstr>Advantage</vt:lpstr>
      <vt:lpstr>CTE for All: Applying Academics  in a Real World Context</vt:lpstr>
      <vt:lpstr>What brought you to this session?</vt:lpstr>
      <vt:lpstr>Agenda</vt:lpstr>
      <vt:lpstr>Outcomes</vt:lpstr>
      <vt:lpstr>PowerPoint Presentation</vt:lpstr>
      <vt:lpstr>Four Core Components</vt:lpstr>
      <vt:lpstr>EQUITY in Linked Learning</vt:lpstr>
      <vt:lpstr>An Honest Examination</vt:lpstr>
      <vt:lpstr>Why is this important?</vt:lpstr>
      <vt:lpstr>What are we doing about this ? Common Core</vt:lpstr>
      <vt:lpstr>CTE &amp; Common Core</vt:lpstr>
      <vt:lpstr>2005-06 Lexile Framework for Reading Study Summary</vt:lpstr>
      <vt:lpstr>Entry Level Lexiles </vt:lpstr>
      <vt:lpstr>Text Complexity Grade Bands and  Associated Lexile Ranges</vt:lpstr>
      <vt:lpstr>What about Math?</vt:lpstr>
      <vt:lpstr> Comparison of College and Workforce Readiness: Math Test Questions  </vt:lpstr>
      <vt:lpstr>Reflection on the Data</vt:lpstr>
      <vt:lpstr> Increasing Lexile Proficiency</vt:lpstr>
      <vt:lpstr>CTE Content and Literacy</vt:lpstr>
      <vt:lpstr>“Making Meaning” Process</vt:lpstr>
      <vt:lpstr>Text selection</vt:lpstr>
      <vt:lpstr>Step 1 Select Standard from:: “Career Ready Practice from California Career Technical Education Model Curriculum Standards”</vt:lpstr>
      <vt:lpstr>Step 2</vt:lpstr>
      <vt:lpstr>Example response</vt:lpstr>
      <vt:lpstr>Practice</vt:lpstr>
      <vt:lpstr>Engaging during and after reading</vt:lpstr>
      <vt:lpstr>Your turn</vt:lpstr>
      <vt:lpstr>Debrief</vt:lpstr>
      <vt:lpstr>What is Workplace Literacy?1 </vt:lpstr>
      <vt:lpstr>The Employer Perspective</vt:lpstr>
      <vt:lpstr>The Student’s Perspective</vt:lpstr>
      <vt:lpstr>PROPOSED: A New Formula for  College &amp; Career Readiness</vt:lpstr>
      <vt:lpstr>The Evolution of  College &amp; Career Readiness</vt:lpstr>
      <vt:lpstr>The Evolution of College &amp; Career Readiness</vt:lpstr>
      <vt:lpstr>What are you taking away from today’s workshop? </vt:lpstr>
      <vt:lpstr>Presenters Contact Info</vt:lpstr>
    </vt:vector>
  </TitlesOfParts>
  <Company>los angeles small schools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FOR CAREERS</dc:title>
  <dc:creator>Talma Shultz</dc:creator>
  <cp:lastModifiedBy>Leslie Valmonte</cp:lastModifiedBy>
  <cp:revision>23</cp:revision>
  <cp:lastPrinted>2014-02-19T22:49:17Z</cp:lastPrinted>
  <dcterms:created xsi:type="dcterms:W3CDTF">2014-02-27T19:28:55Z</dcterms:created>
  <dcterms:modified xsi:type="dcterms:W3CDTF">2014-03-03T19:03:58Z</dcterms:modified>
</cp:coreProperties>
</file>